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95.xml" ContentType="application/vnd.openxmlformats-officedocument.presentationml.slide+xml"/>
  <Override PartName="/ppt/slides/slide88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89.xml" ContentType="application/vnd.openxmlformats-officedocument.presentationml.slide+xml"/>
  <Override PartName="/ppt/slides/slide30.xml" ContentType="application/vnd.openxmlformats-officedocument.presentationml.slide+xml"/>
  <Override PartName="/ppt/slides/slide93.xml" ContentType="application/vnd.openxmlformats-officedocument.presentationml.slide+xml"/>
  <Override PartName="/ppt/slides/slide18.xml" ContentType="application/vnd.openxmlformats-officedocument.presentationml.slide+xml"/>
  <Override PartName="/ppt/slides/slide92.xml" ContentType="application/vnd.openxmlformats-officedocument.presentationml.slide+xml"/>
  <Override PartName="/ppt/slides/slide17.xml" ContentType="application/vnd.openxmlformats-officedocument.presentationml.slide+xml"/>
  <Override PartName="/ppt/slides/slide91.xml" ContentType="application/vnd.openxmlformats-officedocument.presentationml.slide+xml"/>
  <Override PartName="/ppt/slides/slide16.xml" ContentType="application/vnd.openxmlformats-officedocument.presentationml.slide+xml"/>
  <Override PartName="/ppt/slides/slide9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1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69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79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_rels/slide89.xml.rels" ContentType="application/vnd.openxmlformats-package.relationships+xml"/>
  <Override PartName="/ppt/slides/_rels/slide88.xml.rels" ContentType="application/vnd.openxmlformats-package.relationships+xml"/>
  <Override PartName="/ppt/slides/_rels/slide87.xml.rels" ContentType="application/vnd.openxmlformats-package.relationships+xml"/>
  <Override PartName="/ppt/slides/_rels/slide78.xml.rels" ContentType="application/vnd.openxmlformats-package.relationships+xml"/>
  <Override PartName="/ppt/slides/_rels/slide76.xml.rels" ContentType="application/vnd.openxmlformats-package.relationships+xml"/>
  <Override PartName="/ppt/slides/_rels/slide75.xml.rels" ContentType="application/vnd.openxmlformats-package.relationships+xml"/>
  <Override PartName="/ppt/slides/_rels/slide74.xml.rels" ContentType="application/vnd.openxmlformats-package.relationships+xml"/>
  <Override PartName="/ppt/slides/_rels/slide73.xml.rels" ContentType="application/vnd.openxmlformats-package.relationships+xml"/>
  <Override PartName="/ppt/slides/_rels/slide72.xml.rels" ContentType="application/vnd.openxmlformats-package.relationships+xml"/>
  <Override PartName="/ppt/slides/_rels/slide71.xml.rels" ContentType="application/vnd.openxmlformats-package.relationships+xml"/>
  <Override PartName="/ppt/slides/_rels/slide67.xml.rels" ContentType="application/vnd.openxmlformats-package.relationships+xml"/>
  <Override PartName="/ppt/slides/_rels/slide66.xml.rels" ContentType="application/vnd.openxmlformats-package.relationships+xml"/>
  <Override PartName="/ppt/slides/_rels/slide65.xml.rels" ContentType="application/vnd.openxmlformats-package.relationships+xml"/>
  <Override PartName="/ppt/slides/_rels/slide64.xml.rels" ContentType="application/vnd.openxmlformats-package.relationships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61.xml.rels" ContentType="application/vnd.openxmlformats-package.relationships+xml"/>
  <Override PartName="/ppt/slides/_rels/slide79.xml.rels" ContentType="application/vnd.openxmlformats-package.relationships+xml"/>
  <Override PartName="/ppt/slides/_rels/slide60.xml.rels" ContentType="application/vnd.openxmlformats-package.relationships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46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95.xml.rels" ContentType="application/vnd.openxmlformats-package.relationships+xml"/>
  <Override PartName="/ppt/slides/_rels/slide37.xml.rels" ContentType="application/vnd.openxmlformats-package.relationships+xml"/>
  <Override PartName="/ppt/slides/_rels/slide94.xml.rels" ContentType="application/vnd.openxmlformats-package.relationships+xml"/>
  <Override PartName="/ppt/slides/_rels/slide36.xml.rels" ContentType="application/vnd.openxmlformats-package.relationships+xml"/>
  <Override PartName="/ppt/slides/_rels/slide93.xml.rels" ContentType="application/vnd.openxmlformats-package.relationships+xml"/>
  <Override PartName="/ppt/slides/_rels/slide35.xml.rels" ContentType="application/vnd.openxmlformats-package.relationships+xml"/>
  <Override PartName="/ppt/slides/_rels/slide77.xml.rels" ContentType="application/vnd.openxmlformats-package.relationships+xml"/>
  <Override PartName="/ppt/slides/_rels/slide45.xml.rels" ContentType="application/vnd.openxmlformats-package.relationships+xml"/>
  <Override PartName="/ppt/slides/_rels/slide92.xml.rels" ContentType="application/vnd.openxmlformats-package.relationships+xml"/>
  <Override PartName="/ppt/slides/_rels/slide34.xml.rels" ContentType="application/vnd.openxmlformats-package.relationships+xml"/>
  <Override PartName="/ppt/slides/_rels/slide44.xml.rels" ContentType="application/vnd.openxmlformats-package.relationships+xml"/>
  <Override PartName="/ppt/slides/_rels/slide91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8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80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27.xml.rels" ContentType="application/vnd.openxmlformats-package.relationships+xml"/>
  <Override PartName="/ppt/slides/_rels/slide69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90.xml.rels" ContentType="application/vnd.openxmlformats-package.relationships+xml"/>
  <Override PartName="/ppt/slides/_rels/slide19.xml.rels" ContentType="application/vnd.openxmlformats-package.relationships+xml"/>
  <Override PartName="/ppt/slides/_rels/slide68.xml.rels" ContentType="application/vnd.openxmlformats-package.relationships+xml"/>
  <Override PartName="/ppt/slides/_rels/slide4.xml.rels" ContentType="application/vnd.openxmlformats-package.relationships+xml"/>
  <Override PartName="/ppt/slides/_rels/slide70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82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6.xml.rels" ContentType="application/vnd.openxmlformats-package.relationships+xml"/>
  <Override PartName="/ppt/slides/_rels/slide9.xml.rels" ContentType="application/vnd.openxmlformats-package.relationships+xml"/>
  <Override PartName="/ppt/slides/_rels/slide85.xml.rels" ContentType="application/vnd.openxmlformats-package.relationships+xml"/>
  <Override PartName="/ppt/slides/_rels/slide8.xml.rels" ContentType="application/vnd.openxmlformats-package.relationships+xml"/>
  <Override PartName="/ppt/slides/_rels/slide84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83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94.xml" ContentType="application/vnd.openxmlformats-officedocument.presentationml.slide+xml"/>
  <Override PartName="/ppt/slides/slide19.xml" ContentType="application/vnd.openxmlformats-officedocument.presentationml.slide+xml"/>
  <Override PartName="/ppt/_rels/presentation.xml.rels" ContentType="application/vnd.openxmlformats-package.relationships+xml"/>
  <Override PartName="/ppt/media/image114.jpeg" ContentType="image/jpeg"/>
  <Override PartName="/ppt/media/image113.jpeg" ContentType="image/jpeg"/>
  <Override PartName="/ppt/media/image112.jpeg" ContentType="image/jpeg"/>
  <Override PartName="/ppt/media/image111.jpeg" ContentType="image/jpeg"/>
  <Override PartName="/ppt/media/image110.jpeg" ContentType="image/jpeg"/>
  <Override PartName="/ppt/media/image101.png" ContentType="image/png"/>
  <Override PartName="/ppt/media/image100.jpeg" ContentType="image/jpeg"/>
  <Override PartName="/ppt/media/image99.jpeg" ContentType="image/jpeg"/>
  <Override PartName="/ppt/media/image102.png" ContentType="image/png"/>
  <Override PartName="/ppt/media/image98.jpeg" ContentType="image/jpeg"/>
  <Override PartName="/ppt/media/image97.jpeg" ContentType="image/jpeg"/>
  <Override PartName="/ppt/media/image96.png" ContentType="image/png"/>
  <Override PartName="/ppt/media/image95.jpeg" ContentType="image/jpeg"/>
  <Override PartName="/ppt/media/image85.jpeg" ContentType="image/jpeg"/>
  <Override PartName="/ppt/media/image84.jpeg" ContentType="image/jpeg"/>
  <Override PartName="/ppt/media/image82.jpeg" ContentType="image/jpeg"/>
  <Override PartName="/ppt/media/image69.jpeg" ContentType="image/jpeg"/>
  <Override PartName="/ppt/media/image81.jpeg" ContentType="image/jpeg"/>
  <Override PartName="/ppt/media/image68.jpeg" ContentType="image/jpeg"/>
  <Override PartName="/ppt/media/image93.png" ContentType="image/png"/>
  <Override PartName="/ppt/media/image80.jpeg" ContentType="image/jpeg"/>
  <Override PartName="/ppt/media/image67.jpeg" ContentType="image/jpeg"/>
  <Override PartName="/ppt/media/image66.jpeg" ContentType="image/jpeg"/>
  <Override PartName="/ppt/media/image65.jpeg" ContentType="image/jpeg"/>
  <Override PartName="/ppt/media/image89.jpeg" ContentType="image/jpeg"/>
  <Override PartName="/ppt/media/image64.jpeg" ContentType="image/jpeg"/>
  <Override PartName="/ppt/media/image63.jpeg" ContentType="image/jpeg"/>
  <Override PartName="/ppt/media/image62.png" ContentType="image/png"/>
  <Override PartName="/ppt/media/image83.jpeg" ContentType="image/jpeg"/>
  <Override PartName="/ppt/media/image5.png" ContentType="image/png"/>
  <Override PartName="/ppt/media/image76.jpeg" ContentType="image/jpeg"/>
  <Override PartName="/ppt/media/image57.png" ContentType="image/png"/>
  <Override PartName="/ppt/media/image86.jpeg" ContentType="image/jpeg"/>
  <Override PartName="/ppt/media/image50.jpeg" ContentType="image/jpeg"/>
  <Override PartName="/ppt/media/image2.png" ContentType="image/png"/>
  <Override PartName="/ppt/media/image61.jpeg" ContentType="image/jpeg"/>
  <Override PartName="/ppt/media/image48.jpeg" ContentType="image/jpeg"/>
  <Override PartName="/ppt/media/image87.jpeg" ContentType="image/jpeg"/>
  <Override PartName="/ppt/media/image51.jpeg" ContentType="image/jpeg"/>
  <Override PartName="/ppt/media/image13.jpeg" ContentType="image/jpeg"/>
  <Override PartName="/ppt/media/image38.jpeg" ContentType="image/jpeg"/>
  <Override PartName="/ppt/media/image58.jpeg" ContentType="image/jpeg"/>
  <Override PartName="/ppt/media/image33.jpeg" ContentType="image/jpeg"/>
  <Override PartName="/ppt/media/image75.jpeg" ContentType="image/jpeg"/>
  <Override PartName="/ppt/media/image19.jpeg" ContentType="image/jpeg"/>
  <Override PartName="/ppt/media/image32.jpeg" ContentType="image/jpeg"/>
  <Override PartName="/ppt/media/image29.jpeg" ContentType="image/jpeg"/>
  <Override PartName="/ppt/media/image91.jpeg" ContentType="image/jpeg"/>
  <Override PartName="/ppt/media/image4.png" ContentType="image/png"/>
  <Override PartName="/ppt/media/image41.jpeg" ContentType="image/jpeg"/>
  <Override PartName="/ppt/media/image28.jpeg" ContentType="image/jpeg"/>
  <Override PartName="/ppt/media/image40.jpeg" ContentType="image/jpeg"/>
  <Override PartName="/ppt/media/image109.jpeg" ContentType="image/jpeg"/>
  <Override PartName="/ppt/media/image27.jpeg" ContentType="image/jpeg"/>
  <Override PartName="/ppt/media/image108.jpeg" ContentType="image/jpeg"/>
  <Override PartName="/ppt/media/image26.jpeg" ContentType="image/jpeg"/>
  <Override PartName="/ppt/media/image107.jpeg" ContentType="image/jpeg"/>
  <Override PartName="/ppt/media/image25.jpeg" ContentType="image/jpeg"/>
  <Override PartName="/ppt/media/image106.jpeg" ContentType="image/jpeg"/>
  <Override PartName="/ppt/media/image24.jpeg" ContentType="image/jpeg"/>
  <Override PartName="/ppt/media/image7.jpeg" ContentType="image/jpeg"/>
  <Override PartName="/ppt/media/image105.jpeg" ContentType="image/jpeg"/>
  <Override PartName="/ppt/media/image23.jpeg" ContentType="image/jpeg"/>
  <Override PartName="/ppt/media/image103.jpeg" ContentType="image/jpeg"/>
  <Override PartName="/ppt/media/image21.jpeg" ContentType="image/jpeg"/>
  <Override PartName="/ppt/media/image74.jpeg" ContentType="image/jpeg"/>
  <Override PartName="/ppt/media/image18.jpeg" ContentType="image/jpeg"/>
  <Override PartName="/ppt/media/image60.jpeg" ContentType="image/jpeg"/>
  <Override PartName="/ppt/media/image47.jpeg" ContentType="image/jpeg"/>
  <Override PartName="/ppt/media/image73.jpeg" ContentType="image/jpeg"/>
  <Override PartName="/ppt/media/image1.png" ContentType="image/png"/>
  <Override PartName="/ppt/media/image53.png" ContentType="image/png"/>
  <Override PartName="/ppt/media/image46.jpeg" ContentType="image/jpeg"/>
  <Override PartName="/ppt/media/image3.png" ContentType="image/png"/>
  <Override PartName="/ppt/media/image55.jpeg" ContentType="image/jpeg"/>
  <Override PartName="/ppt/media/image30.jpeg" ContentType="image/jpeg"/>
  <Override PartName="/ppt/media/image17.jpeg" ContentType="image/jpeg"/>
  <Override PartName="/ppt/media/image45.jpeg" ContentType="image/jpeg"/>
  <Override PartName="/ppt/media/image31.png" ContentType="image/png"/>
  <Override PartName="/ppt/media/image71.jpeg" ContentType="image/jpeg"/>
  <Override PartName="/ppt/media/image15.jpeg" ContentType="image/jpeg"/>
  <Override PartName="/ppt/media/image44.jpeg" ContentType="image/jpeg"/>
  <Override PartName="/ppt/media/image36.jpeg" ContentType="image/jpeg"/>
  <Override PartName="/ppt/media/image6.png" ContentType="image/png"/>
  <Override PartName="/ppt/media/image70.jpeg" ContentType="image/jpeg"/>
  <Override PartName="/ppt/media/image39.jpeg" ContentType="image/jpeg"/>
  <Override PartName="/ppt/media/image14.jpeg" ContentType="image/jpeg"/>
  <Override PartName="/ppt/media/image42.jpeg" ContentType="image/jpeg"/>
  <Override PartName="/ppt/media/image37.jpeg" ContentType="image/jpeg"/>
  <Override PartName="/ppt/media/image12.jpeg" ContentType="image/jpeg"/>
  <Override PartName="/ppt/media/image88.jpeg" ContentType="image/jpeg"/>
  <Override PartName="/ppt/media/image92.jpeg" ContentType="image/jpeg"/>
  <Override PartName="/ppt/media/image79.jpeg" ContentType="image/jpeg"/>
  <Override PartName="/ppt/media/image54.jpeg" ContentType="image/jpeg"/>
  <Override PartName="/ppt/media/image11.jpeg" ContentType="image/jpeg"/>
  <Override PartName="/ppt/media/image78.jpeg" ContentType="image/jpeg"/>
  <Override PartName="/ppt/media/image35.jpeg" ContentType="image/jpeg"/>
  <Override PartName="/ppt/media/image10.jpeg" ContentType="image/jpeg"/>
  <Override PartName="/ppt/media/image43.jpeg" ContentType="image/jpeg"/>
  <Override PartName="/ppt/media/image56.jpeg" ContentType="image/jpeg"/>
  <Override PartName="/ppt/media/image90.jpeg" ContentType="image/jpeg"/>
  <Override PartName="/ppt/media/image77.jpeg" ContentType="image/jpeg"/>
  <Override PartName="/ppt/media/image59.jpeg" ContentType="image/jpeg"/>
  <Override PartName="/ppt/media/image34.jpeg" ContentType="image/jpeg"/>
  <Override PartName="/ppt/media/image20.jpeg" ContentType="image/jpeg"/>
  <Override PartName="/ppt/media/image9.png" ContentType="image/png"/>
  <Override PartName="/ppt/media/image8.png" ContentType="image/png"/>
  <Override PartName="/ppt/media/image52.png" ContentType="image/png"/>
  <Override PartName="/ppt/media/image49.jpeg" ContentType="image/jpeg"/>
  <Override PartName="/ppt/media/image104.jpeg" ContentType="image/jpeg"/>
  <Override PartName="/ppt/media/image22.jpeg" ContentType="image/jpeg"/>
  <Override PartName="/ppt/media/image72.jpeg" ContentType="image/jpeg"/>
  <Override PartName="/ppt/media/image16.jpeg" ContentType="image/jpeg"/>
  <Override PartName="/ppt/media/image94.jpeg" ContentType="image/jpeg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3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978280" y="1326240"/>
            <a:ext cx="4123080" cy="328860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978280" y="1326240"/>
            <a:ext cx="4123080" cy="32886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978280" y="1326240"/>
            <a:ext cx="4123080" cy="328860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978280" y="1326240"/>
            <a:ext cx="4123080" cy="32886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2978280" y="1326240"/>
            <a:ext cx="4123080" cy="328860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3"/>
          <a:stretch/>
        </p:blipFill>
        <p:spPr>
          <a:xfrm>
            <a:off x="2978280" y="1326240"/>
            <a:ext cx="4123080" cy="32886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hyperlink" Target="mailto:mathew.wedel@gmail.com" TargetMode="External"/><Relationship Id="rId3" Type="http://schemas.openxmlformats.org/officeDocument/2006/relationships/hyperlink" Target="mailto:dino@miketaylor.org.uk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image" Target="../media/image66.jpeg"/><Relationship Id="rId4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image" Target="../media/image86.jpeg"/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slideLayout" Target="../slideLayouts/slideLayout1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image" Target="../media/image90.jpeg"/><Relationship Id="rId3" Type="http://schemas.openxmlformats.org/officeDocument/2006/relationships/slideLayout" Target="../slideLayouts/slideLayout1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image" Target="../media/image92.jpeg"/><Relationship Id="rId3" Type="http://schemas.openxmlformats.org/officeDocument/2006/relationships/slideLayout" Target="../slideLayouts/slideLayout13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slideLayout" Target="../slideLayouts/slideLayout1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slideLayout" Target="../slideLayouts/slideLayout1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slideLayout" Target="../slideLayouts/slideLayout13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jpeg"/><Relationship Id="rId3" Type="http://schemas.openxmlformats.org/officeDocument/2006/relationships/image" Target="../media/image98.jpe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slideLayout" Target="../slideLayouts/slideLayout13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hyperlink" Target="mailto:mathew.wedel@gmail.com" TargetMode="External"/><Relationship Id="rId3" Type="http://schemas.openxmlformats.org/officeDocument/2006/relationships/hyperlink" Target="mailto:dino@miketaylor.org.uk" TargetMode="External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slideLayout" Target="../slideLayouts/slideLayout25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103.jpeg"/><Relationship Id="rId2" Type="http://schemas.openxmlformats.org/officeDocument/2006/relationships/slideLayout" Target="../slideLayouts/slideLayout1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104.jpeg"/><Relationship Id="rId2" Type="http://schemas.openxmlformats.org/officeDocument/2006/relationships/slideLayout" Target="../slideLayouts/slideLayout13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slideLayout" Target="../slideLayouts/slideLayout13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106.jpeg"/><Relationship Id="rId2" Type="http://schemas.openxmlformats.org/officeDocument/2006/relationships/slideLayout" Target="../slideLayouts/slideLayout13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107.jpeg"/><Relationship Id="rId2" Type="http://schemas.openxmlformats.org/officeDocument/2006/relationships/slideLayout" Target="../slideLayouts/slideLayout13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108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109.jpeg"/><Relationship Id="rId2" Type="http://schemas.openxmlformats.org/officeDocument/2006/relationships/slideLayout" Target="../slideLayouts/slideLayout13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110.jpeg"/><Relationship Id="rId2" Type="http://schemas.openxmlformats.org/officeDocument/2006/relationships/slideLayout" Target="../slideLayouts/slideLayout13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111.jpeg"/><Relationship Id="rId2" Type="http://schemas.openxmlformats.org/officeDocument/2006/relationships/slideLayout" Target="../slideLayouts/slideLayout13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112.jpeg"/><Relationship Id="rId2" Type="http://schemas.openxmlformats.org/officeDocument/2006/relationships/slideLayout" Target="../slideLayouts/slideLayout13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113.jpeg"/><Relationship Id="rId2" Type="http://schemas.openxmlformats.org/officeDocument/2006/relationships/slideLayout" Target="../slideLayouts/slideLayout13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114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5320" cy="5664600"/>
          </a:xfrm>
          <a:prstGeom prst="rect">
            <a:avLst/>
          </a:prstGeom>
          <a:ln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180000" y="180000"/>
            <a:ext cx="9895320" cy="210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5700" spc="-1" strike="noStrike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How big did </a:t>
            </a:r>
            <a:r>
              <a:rPr b="1" i="1" lang="en-US" sz="5700" spc="-1" strike="noStrike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1" lang="en-US" sz="5700" spc="-1" strike="noStrike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get?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6965280" y="3060000"/>
            <a:ext cx="2930400" cy="155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Mathew J. Wedel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Western University of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   </a:t>
            </a:r>
            <a:r>
              <a:rPr b="0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Health Sciences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Pomona, California, USA.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  <a:hlinkClick r:id="rId2"/>
              </a:rPr>
              <a:t>mathew.wedel@gmail.com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900000" y="1404000"/>
            <a:ext cx="2832480" cy="1032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Michael P. Taylor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University of Bristol, UK.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  <a:hlinkClick r:id="rId3"/>
              </a:rPr>
              <a:t>dino@miketaylor.org.uk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4"/>
          <p:cNvSpPr/>
          <p:nvPr/>
        </p:nvSpPr>
        <p:spPr>
          <a:xfrm>
            <a:off x="6972120" y="4833360"/>
            <a:ext cx="1616760" cy="23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Art by John Conway.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4"/>
          <a:stretch/>
        </p:blipFill>
        <p:spPr>
          <a:xfrm>
            <a:off x="182880" y="4846320"/>
            <a:ext cx="638640" cy="638640"/>
          </a:xfrm>
          <a:prstGeom prst="rect">
            <a:avLst/>
          </a:prstGeom>
          <a:ln>
            <a:noFill/>
          </a:ln>
        </p:spPr>
      </p:pic>
      <p:pic>
        <p:nvPicPr>
          <p:cNvPr id="114" name="" descr=""/>
          <p:cNvPicPr/>
          <p:nvPr/>
        </p:nvPicPr>
        <p:blipFill>
          <a:blip r:embed="rId5"/>
          <a:stretch/>
        </p:blipFill>
        <p:spPr>
          <a:xfrm>
            <a:off x="914400" y="4848480"/>
            <a:ext cx="1735920" cy="604440"/>
          </a:xfrm>
          <a:prstGeom prst="rect">
            <a:avLst/>
          </a:prstGeom>
          <a:ln>
            <a:noFill/>
          </a:ln>
        </p:spPr>
      </p:pic>
      <p:sp>
        <p:nvSpPr>
          <p:cNvPr id="115" name="CustomShape 5"/>
          <p:cNvSpPr/>
          <p:nvPr/>
        </p:nvSpPr>
        <p:spPr>
          <a:xfrm>
            <a:off x="426960" y="5017680"/>
            <a:ext cx="566280" cy="78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4000" spc="-1" strike="noStrike">
                <a:solidFill>
                  <a:srgbClr val="99ff66"/>
                </a:solidFill>
                <a:uFill>
                  <a:solidFill>
                    <a:srgbClr val="ffffff"/>
                  </a:solidFill>
                </a:uFill>
                <a:latin typeface="Baghdad"/>
                <a:ea typeface="DejaVu Sans"/>
              </a:rPr>
              <a:t>✓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5680" cy="6601320"/>
          </a:xfrm>
          <a:prstGeom prst="rect">
            <a:avLst/>
          </a:prstGeom>
          <a:ln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180360" y="180360"/>
            <a:ext cx="7043400" cy="4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Jensen’s Jensen/Jensen quarry, Jensen</a:t>
            </a:r>
            <a:endParaRPr b="1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180360" y="180360"/>
            <a:ext cx="2558520" cy="185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field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jacket 3GR,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excavated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1966 from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Jensen/Jensen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1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180360" y="180360"/>
            <a:ext cx="2558520" cy="185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field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jacket 3GR,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excavated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1966 from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Jensen/Jensen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180000" y="180000"/>
            <a:ext cx="2649960" cy="220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Contains three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?consecutive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cervicals,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designated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A, B and C.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46" name="Line 2"/>
          <p:cNvSpPr/>
          <p:nvPr/>
        </p:nvSpPr>
        <p:spPr>
          <a:xfrm>
            <a:off x="9938160" y="1280160"/>
            <a:ext cx="360" cy="4114800"/>
          </a:xfrm>
          <a:prstGeom prst="line">
            <a:avLst/>
          </a:prstGeom>
          <a:ln w="1098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CustomShape 3"/>
          <p:cNvSpPr/>
          <p:nvPr/>
        </p:nvSpPr>
        <p:spPr>
          <a:xfrm>
            <a:off x="8686800" y="4948560"/>
            <a:ext cx="1189800" cy="53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I00 cm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49" name="CustomShape 1"/>
          <p:cNvSpPr/>
          <p:nvPr/>
        </p:nvSpPr>
        <p:spPr>
          <a:xfrm>
            <a:off x="181440" y="181440"/>
            <a:ext cx="246600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A,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181440" y="181800"/>
            <a:ext cx="274032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A,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181080" y="181080"/>
            <a:ext cx="1865880" cy="16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A,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dorsal view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6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(anterior to right)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181440" y="181440"/>
            <a:ext cx="1865880" cy="16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A,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dorsal view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6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(anterior to right)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57" name="CustomShape 1"/>
          <p:cNvSpPr/>
          <p:nvPr/>
        </p:nvSpPr>
        <p:spPr>
          <a:xfrm>
            <a:off x="181440" y="181800"/>
            <a:ext cx="233460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B,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181440" y="181800"/>
            <a:ext cx="246600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B,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5680" cy="6713640"/>
          </a:xfrm>
          <a:prstGeom prst="rect">
            <a:avLst/>
          </a:prstGeom>
          <a:ln>
            <a:noFill/>
          </a:ln>
        </p:spPr>
      </p:pic>
      <p:sp>
        <p:nvSpPr>
          <p:cNvPr id="117" name="CustomShape 1"/>
          <p:cNvSpPr/>
          <p:nvPr/>
        </p:nvSpPr>
        <p:spPr>
          <a:xfrm>
            <a:off x="216720" y="216720"/>
            <a:ext cx="5265000" cy="79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At the American Museum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of Natural History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180360" y="180360"/>
            <a:ext cx="5118480" cy="79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At the American Museum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of Natural History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61" name="CustomShape 1"/>
          <p:cNvSpPr/>
          <p:nvPr/>
        </p:nvSpPr>
        <p:spPr>
          <a:xfrm>
            <a:off x="180720" y="180720"/>
            <a:ext cx="1865880" cy="16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B,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dorsal view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6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(anterior to right)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181080" y="181080"/>
            <a:ext cx="1865880" cy="16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B,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dorsal view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6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(anterior to right)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181440" y="181800"/>
            <a:ext cx="246600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C,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right lateral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181440" y="182160"/>
            <a:ext cx="274032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C,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right lateral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69" name="CustomShape 1"/>
          <p:cNvSpPr/>
          <p:nvPr/>
        </p:nvSpPr>
        <p:spPr>
          <a:xfrm>
            <a:off x="180720" y="180720"/>
            <a:ext cx="2558160" cy="16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C,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dorsal view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6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(anterior to left)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180360" y="180360"/>
            <a:ext cx="2924280" cy="16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C,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dorsal view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6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(anterior to left)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" descr=""/>
          <p:cNvPicPr/>
          <p:nvPr/>
        </p:nvPicPr>
        <p:blipFill>
          <a:blip r:embed="rId1"/>
          <a:stretch/>
        </p:blipFill>
        <p:spPr>
          <a:xfrm>
            <a:off x="3686400" y="216000"/>
            <a:ext cx="4410000" cy="2917440"/>
          </a:xfrm>
          <a:prstGeom prst="rect">
            <a:avLst/>
          </a:prstGeom>
          <a:ln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180360" y="180360"/>
            <a:ext cx="6581880" cy="4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Why do we think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this is 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4" name="" descr=""/>
          <p:cNvPicPr/>
          <p:nvPr/>
        </p:nvPicPr>
        <p:blipFill>
          <a:blip r:embed="rId2"/>
          <a:stretch/>
        </p:blipFill>
        <p:spPr>
          <a:xfrm>
            <a:off x="167400" y="3233880"/>
            <a:ext cx="9741960" cy="2294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76" name="CustomShape 1"/>
          <p:cNvSpPr/>
          <p:nvPr/>
        </p:nvSpPr>
        <p:spPr>
          <a:xfrm>
            <a:off x="181440" y="181800"/>
            <a:ext cx="274032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A,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78" name="CustomShape 1"/>
          <p:cNvSpPr/>
          <p:nvPr/>
        </p:nvSpPr>
        <p:spPr>
          <a:xfrm>
            <a:off x="181440" y="181800"/>
            <a:ext cx="274032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A,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Line 2"/>
          <p:cNvSpPr/>
          <p:nvPr/>
        </p:nvSpPr>
        <p:spPr>
          <a:xfrm>
            <a:off x="3566160" y="1645920"/>
            <a:ext cx="5943600" cy="2377440"/>
          </a:xfrm>
          <a:prstGeom prst="line">
            <a:avLst/>
          </a:prstGeom>
          <a:ln w="36720">
            <a:solidFill>
              <a:srgbClr val="00ff66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181440" y="181800"/>
            <a:ext cx="274032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A,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Line 2"/>
          <p:cNvSpPr/>
          <p:nvPr/>
        </p:nvSpPr>
        <p:spPr>
          <a:xfrm>
            <a:off x="3566160" y="1645920"/>
            <a:ext cx="5943600" cy="2377440"/>
          </a:xfrm>
          <a:prstGeom prst="line">
            <a:avLst/>
          </a:prstGeom>
          <a:ln w="36720">
            <a:solidFill>
              <a:srgbClr val="00ff66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3"/>
          <p:cNvSpPr/>
          <p:nvPr/>
        </p:nvSpPr>
        <p:spPr>
          <a:xfrm>
            <a:off x="6766560" y="914400"/>
            <a:ext cx="2282040" cy="819000"/>
          </a:xfrm>
          <a:custGeom>
            <a:avLst/>
            <a:gdLst/>
            <a:ahLst/>
            <a:rect l="l" t="t" r="r" b="b"/>
            <a:pathLst>
              <a:path w="6351" h="2287">
                <a:moveTo>
                  <a:pt x="0" y="0"/>
                </a:moveTo>
                <a:cubicBezTo>
                  <a:pt x="4826" y="0"/>
                  <a:pt x="6350" y="2286"/>
                  <a:pt x="6350" y="2286"/>
                </a:cubicBezTo>
              </a:path>
            </a:pathLst>
          </a:custGeom>
          <a:noFill/>
          <a:ln w="7308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0" y="-1080"/>
            <a:ext cx="10075680" cy="6689160"/>
          </a:xfrm>
          <a:prstGeom prst="rect">
            <a:avLst/>
          </a:prstGeom>
          <a:ln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216720" y="217080"/>
            <a:ext cx="5265000" cy="79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At the American Museum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of Natural History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180360" y="180720"/>
            <a:ext cx="5118480" cy="79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At the American Museum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of Natural History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181440" y="181800"/>
            <a:ext cx="274032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A,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Line 2"/>
          <p:cNvSpPr/>
          <p:nvPr/>
        </p:nvSpPr>
        <p:spPr>
          <a:xfrm>
            <a:off x="3566160" y="1645920"/>
            <a:ext cx="5943600" cy="2377440"/>
          </a:xfrm>
          <a:prstGeom prst="line">
            <a:avLst/>
          </a:prstGeom>
          <a:ln w="36720">
            <a:solidFill>
              <a:srgbClr val="00ff66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3"/>
          <p:cNvSpPr/>
          <p:nvPr/>
        </p:nvSpPr>
        <p:spPr>
          <a:xfrm>
            <a:off x="6766560" y="914400"/>
            <a:ext cx="2282040" cy="819000"/>
          </a:xfrm>
          <a:custGeom>
            <a:avLst/>
            <a:gdLst/>
            <a:ahLst/>
            <a:rect l="l" t="t" r="r" b="b"/>
            <a:pathLst>
              <a:path w="6351" h="2287">
                <a:moveTo>
                  <a:pt x="0" y="0"/>
                </a:moveTo>
                <a:cubicBezTo>
                  <a:pt x="4826" y="0"/>
                  <a:pt x="6350" y="2286"/>
                  <a:pt x="6350" y="2286"/>
                </a:cubicBezTo>
              </a:path>
            </a:pathLst>
          </a:custGeom>
          <a:noFill/>
          <a:ln w="7308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4"/>
          <p:cNvSpPr/>
          <p:nvPr/>
        </p:nvSpPr>
        <p:spPr>
          <a:xfrm>
            <a:off x="9398880" y="2358000"/>
            <a:ext cx="454680" cy="1094760"/>
          </a:xfrm>
          <a:custGeom>
            <a:avLst/>
            <a:gdLst/>
            <a:ahLst/>
            <a:rect l="l" t="t" r="r" b="b"/>
            <a:pathLst>
              <a:path w="1271" h="3049">
                <a:moveTo>
                  <a:pt x="1270" y="0"/>
                </a:moveTo>
                <a:cubicBezTo>
                  <a:pt x="0" y="2794"/>
                  <a:pt x="1270" y="3048"/>
                  <a:pt x="1270" y="3048"/>
                </a:cubicBezTo>
              </a:path>
            </a:pathLst>
          </a:cu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90" name="CustomShape 1"/>
          <p:cNvSpPr/>
          <p:nvPr/>
        </p:nvSpPr>
        <p:spPr>
          <a:xfrm>
            <a:off x="181440" y="181800"/>
            <a:ext cx="274032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A,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Line 2"/>
          <p:cNvSpPr/>
          <p:nvPr/>
        </p:nvSpPr>
        <p:spPr>
          <a:xfrm>
            <a:off x="3566160" y="1645920"/>
            <a:ext cx="5943600" cy="2377440"/>
          </a:xfrm>
          <a:prstGeom prst="line">
            <a:avLst/>
          </a:prstGeom>
          <a:ln w="36720">
            <a:solidFill>
              <a:srgbClr val="00ff66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3"/>
          <p:cNvSpPr/>
          <p:nvPr/>
        </p:nvSpPr>
        <p:spPr>
          <a:xfrm>
            <a:off x="6766560" y="914400"/>
            <a:ext cx="2282040" cy="819000"/>
          </a:xfrm>
          <a:custGeom>
            <a:avLst/>
            <a:gdLst/>
            <a:ahLst/>
            <a:rect l="l" t="t" r="r" b="b"/>
            <a:pathLst>
              <a:path w="6351" h="2287">
                <a:moveTo>
                  <a:pt x="0" y="0"/>
                </a:moveTo>
                <a:cubicBezTo>
                  <a:pt x="4826" y="0"/>
                  <a:pt x="6350" y="2286"/>
                  <a:pt x="6350" y="2286"/>
                </a:cubicBezTo>
              </a:path>
            </a:pathLst>
          </a:custGeom>
          <a:noFill/>
          <a:ln w="7308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Line 4"/>
          <p:cNvSpPr/>
          <p:nvPr/>
        </p:nvSpPr>
        <p:spPr>
          <a:xfrm flipH="1">
            <a:off x="4023360" y="2743200"/>
            <a:ext cx="1554480" cy="457200"/>
          </a:xfrm>
          <a:prstGeom prst="line">
            <a:avLst/>
          </a:prstGeom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5"/>
          <p:cNvSpPr/>
          <p:nvPr/>
        </p:nvSpPr>
        <p:spPr>
          <a:xfrm>
            <a:off x="9398880" y="2358000"/>
            <a:ext cx="454680" cy="1094760"/>
          </a:xfrm>
          <a:custGeom>
            <a:avLst/>
            <a:gdLst/>
            <a:ahLst/>
            <a:rect l="l" t="t" r="r" b="b"/>
            <a:pathLst>
              <a:path w="1271" h="3049">
                <a:moveTo>
                  <a:pt x="1270" y="0"/>
                </a:moveTo>
                <a:cubicBezTo>
                  <a:pt x="0" y="2794"/>
                  <a:pt x="1270" y="3048"/>
                  <a:pt x="1270" y="3048"/>
                </a:cubicBezTo>
              </a:path>
            </a:pathLst>
          </a:cu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196" name="CustomShape 1"/>
          <p:cNvSpPr/>
          <p:nvPr/>
        </p:nvSpPr>
        <p:spPr>
          <a:xfrm>
            <a:off x="181440" y="181800"/>
            <a:ext cx="274032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A,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Line 2"/>
          <p:cNvSpPr/>
          <p:nvPr/>
        </p:nvSpPr>
        <p:spPr>
          <a:xfrm>
            <a:off x="3566160" y="1645920"/>
            <a:ext cx="5943600" cy="2377440"/>
          </a:xfrm>
          <a:prstGeom prst="line">
            <a:avLst/>
          </a:prstGeom>
          <a:ln w="36720">
            <a:solidFill>
              <a:srgbClr val="00ff66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3"/>
          <p:cNvSpPr/>
          <p:nvPr/>
        </p:nvSpPr>
        <p:spPr>
          <a:xfrm>
            <a:off x="6766560" y="914400"/>
            <a:ext cx="2282040" cy="819000"/>
          </a:xfrm>
          <a:custGeom>
            <a:avLst/>
            <a:gdLst/>
            <a:ahLst/>
            <a:rect l="l" t="t" r="r" b="b"/>
            <a:pathLst>
              <a:path w="6351" h="2287">
                <a:moveTo>
                  <a:pt x="0" y="0"/>
                </a:moveTo>
                <a:cubicBezTo>
                  <a:pt x="4826" y="0"/>
                  <a:pt x="6350" y="2286"/>
                  <a:pt x="6350" y="2286"/>
                </a:cubicBezTo>
              </a:path>
            </a:pathLst>
          </a:custGeom>
          <a:noFill/>
          <a:ln w="7308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Line 4"/>
          <p:cNvSpPr/>
          <p:nvPr/>
        </p:nvSpPr>
        <p:spPr>
          <a:xfrm flipH="1">
            <a:off x="4023360" y="2743200"/>
            <a:ext cx="1554480" cy="457200"/>
          </a:xfrm>
          <a:prstGeom prst="line">
            <a:avLst/>
          </a:prstGeom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Line 5"/>
          <p:cNvSpPr/>
          <p:nvPr/>
        </p:nvSpPr>
        <p:spPr>
          <a:xfrm flipH="1">
            <a:off x="3750120" y="2586600"/>
            <a:ext cx="1554480" cy="457200"/>
          </a:xfrm>
          <a:prstGeom prst="line">
            <a:avLst/>
          </a:prstGeom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6"/>
          <p:cNvSpPr/>
          <p:nvPr/>
        </p:nvSpPr>
        <p:spPr>
          <a:xfrm>
            <a:off x="9398880" y="2358000"/>
            <a:ext cx="454680" cy="1094760"/>
          </a:xfrm>
          <a:custGeom>
            <a:avLst/>
            <a:gdLst/>
            <a:ahLst/>
            <a:rect l="l" t="t" r="r" b="b"/>
            <a:pathLst>
              <a:path w="1271" h="3049">
                <a:moveTo>
                  <a:pt x="1270" y="0"/>
                </a:moveTo>
                <a:cubicBezTo>
                  <a:pt x="0" y="2794"/>
                  <a:pt x="1270" y="3048"/>
                  <a:pt x="1270" y="3048"/>
                </a:cubicBezTo>
              </a:path>
            </a:pathLst>
          </a:cu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203" name="CustomShape 1"/>
          <p:cNvSpPr/>
          <p:nvPr/>
        </p:nvSpPr>
        <p:spPr>
          <a:xfrm>
            <a:off x="181440" y="181800"/>
            <a:ext cx="246600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B,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205" name="CustomShape 1"/>
          <p:cNvSpPr/>
          <p:nvPr/>
        </p:nvSpPr>
        <p:spPr>
          <a:xfrm>
            <a:off x="181440" y="181800"/>
            <a:ext cx="246600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B,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CustomShape 2"/>
          <p:cNvSpPr/>
          <p:nvPr/>
        </p:nvSpPr>
        <p:spPr>
          <a:xfrm>
            <a:off x="3416400" y="1064160"/>
            <a:ext cx="635760" cy="635760"/>
          </a:xfrm>
          <a:prstGeom prst="ellipse">
            <a:avLst/>
          </a:pr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208" name="CustomShape 1"/>
          <p:cNvSpPr/>
          <p:nvPr/>
        </p:nvSpPr>
        <p:spPr>
          <a:xfrm>
            <a:off x="181440" y="181800"/>
            <a:ext cx="246600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Holotype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YPM 429,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thumb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groove”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2"/>
          <p:cNvSpPr/>
          <p:nvPr/>
        </p:nvSpPr>
        <p:spPr>
          <a:xfrm>
            <a:off x="6314760" y="4389120"/>
            <a:ext cx="1223640" cy="1223640"/>
          </a:xfrm>
          <a:prstGeom prst="ellipse">
            <a:avLst/>
          </a:pr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2520360" y="-2088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181440" y="181800"/>
            <a:ext cx="3015720" cy="502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nice example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of thumb-slot.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Privately owned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specimen 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NAMAL 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Access courtesy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Western Paleo Labs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8243280" y="4330800"/>
            <a:ext cx="911160" cy="911160"/>
          </a:xfrm>
          <a:prstGeom prst="ellipse">
            <a:avLst/>
          </a:pr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181440" y="181800"/>
            <a:ext cx="3015720" cy="502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Privately owned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specimen 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NAMAL 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… 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Not like the nice specimen at AMNH which is always available to researchers.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4" name="" descr=""/>
          <p:cNvPicPr/>
          <p:nvPr/>
        </p:nvPicPr>
        <p:blipFill>
          <a:blip r:embed="rId1"/>
          <a:stretch/>
        </p:blipFill>
        <p:spPr>
          <a:xfrm>
            <a:off x="5828400" y="0"/>
            <a:ext cx="4250880" cy="5668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216" name="CustomShape 1"/>
          <p:cNvSpPr/>
          <p:nvPr/>
        </p:nvSpPr>
        <p:spPr>
          <a:xfrm>
            <a:off x="181080" y="181080"/>
            <a:ext cx="1865880" cy="16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B,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dorsal view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6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(anterior to right)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181080" y="181080"/>
            <a:ext cx="1865880" cy="16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B,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dorsal view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6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(anterior to right)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6039720" y="2854080"/>
            <a:ext cx="911880" cy="546120"/>
          </a:xfrm>
          <a:custGeom>
            <a:avLst/>
            <a:gdLst/>
            <a:ahLst/>
            <a:rect l="l" t="t" r="r" b="b"/>
            <a:pathLst>
              <a:path w="2541" h="1525">
                <a:moveTo>
                  <a:pt x="2540" y="0"/>
                </a:moveTo>
                <a:cubicBezTo>
                  <a:pt x="0" y="871"/>
                  <a:pt x="2540" y="1524"/>
                  <a:pt x="2540" y="1524"/>
                </a:cubicBezTo>
              </a:path>
            </a:pathLst>
          </a:cu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0" y="-612000"/>
            <a:ext cx="10075680" cy="7555680"/>
          </a:xfrm>
          <a:prstGeom prst="rect">
            <a:avLst/>
          </a:prstGeom>
          <a:ln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216360" y="216720"/>
            <a:ext cx="7459920" cy="4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At the Utah Museum of Natural History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180000" y="180360"/>
            <a:ext cx="6673320" cy="4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At the Utah Museum of Natural History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221" name="CustomShape 1"/>
          <p:cNvSpPr/>
          <p:nvPr/>
        </p:nvSpPr>
        <p:spPr>
          <a:xfrm>
            <a:off x="181080" y="181080"/>
            <a:ext cx="1865880" cy="16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B,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dorsal view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6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(anterior to right)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6039720" y="2854080"/>
            <a:ext cx="911880" cy="546120"/>
          </a:xfrm>
          <a:custGeom>
            <a:avLst/>
            <a:gdLst/>
            <a:ahLst/>
            <a:rect l="l" t="t" r="r" b="b"/>
            <a:pathLst>
              <a:path w="2541" h="1525">
                <a:moveTo>
                  <a:pt x="2540" y="0"/>
                </a:moveTo>
                <a:cubicBezTo>
                  <a:pt x="0" y="871"/>
                  <a:pt x="2540" y="1524"/>
                  <a:pt x="2540" y="1524"/>
                </a:cubicBezTo>
              </a:path>
            </a:pathLst>
          </a:cu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Line 3"/>
          <p:cNvSpPr/>
          <p:nvPr/>
        </p:nvSpPr>
        <p:spPr>
          <a:xfrm flipV="1">
            <a:off x="5577840" y="2047680"/>
            <a:ext cx="274320" cy="640080"/>
          </a:xfrm>
          <a:prstGeom prst="line">
            <a:avLst/>
          </a:prstGeom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Line 4"/>
          <p:cNvSpPr/>
          <p:nvPr/>
        </p:nvSpPr>
        <p:spPr>
          <a:xfrm>
            <a:off x="5666400" y="1554480"/>
            <a:ext cx="182880" cy="493200"/>
          </a:xfrm>
          <a:prstGeom prst="line">
            <a:avLst/>
          </a:prstGeom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226" name="CustomShape 1"/>
          <p:cNvSpPr/>
          <p:nvPr/>
        </p:nvSpPr>
        <p:spPr>
          <a:xfrm>
            <a:off x="181080" y="181080"/>
            <a:ext cx="1865880" cy="16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B,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dorsal view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6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(anterior to right)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 rot="20425800">
            <a:off x="4117680" y="2649960"/>
            <a:ext cx="1626480" cy="35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Becomes SPRL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 rot="20425800">
            <a:off x="3793320" y="1709640"/>
            <a:ext cx="1657080" cy="35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Becomes PRDL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Line 4"/>
          <p:cNvSpPr/>
          <p:nvPr/>
        </p:nvSpPr>
        <p:spPr>
          <a:xfrm flipV="1">
            <a:off x="5394960" y="1733040"/>
            <a:ext cx="32040" cy="827280"/>
          </a:xfrm>
          <a:prstGeom prst="line">
            <a:avLst/>
          </a:prstGeom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Line 5"/>
          <p:cNvSpPr/>
          <p:nvPr/>
        </p:nvSpPr>
        <p:spPr>
          <a:xfrm>
            <a:off x="4846320" y="1554480"/>
            <a:ext cx="577800" cy="178560"/>
          </a:xfrm>
          <a:prstGeom prst="line">
            <a:avLst/>
          </a:prstGeom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232" name="CustomShape 1"/>
          <p:cNvSpPr/>
          <p:nvPr/>
        </p:nvSpPr>
        <p:spPr>
          <a:xfrm>
            <a:off x="181440" y="181800"/>
            <a:ext cx="3015720" cy="502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nice example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of “hinges”.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Privately owned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specimen 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NAMAL.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Access courtesy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Western Paleo Labs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7494120" y="920520"/>
            <a:ext cx="2459520" cy="2459520"/>
          </a:xfrm>
          <a:prstGeom prst="ellipse">
            <a:avLst/>
          </a:pr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235" name="CustomShape 1"/>
          <p:cNvSpPr/>
          <p:nvPr/>
        </p:nvSpPr>
        <p:spPr>
          <a:xfrm>
            <a:off x="181440" y="182160"/>
            <a:ext cx="274032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C,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right lateral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237" name="CustomShape 1"/>
          <p:cNvSpPr/>
          <p:nvPr/>
        </p:nvSpPr>
        <p:spPr>
          <a:xfrm>
            <a:off x="181440" y="182160"/>
            <a:ext cx="274032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C,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right lateral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6224760" y="3224520"/>
            <a:ext cx="635760" cy="635760"/>
          </a:xfrm>
          <a:prstGeom prst="ellipse">
            <a:avLst/>
          </a:pr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240" name="CustomShape 1"/>
          <p:cNvSpPr/>
          <p:nvPr/>
        </p:nvSpPr>
        <p:spPr>
          <a:xfrm>
            <a:off x="180360" y="180360"/>
            <a:ext cx="2924280" cy="16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C,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dorsal view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6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(anterior to left)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242" name="CustomShape 1"/>
          <p:cNvSpPr/>
          <p:nvPr/>
        </p:nvSpPr>
        <p:spPr>
          <a:xfrm>
            <a:off x="180360" y="180360"/>
            <a:ext cx="2924280" cy="16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C,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dorsal view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6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(anterior to left)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Line 2"/>
          <p:cNvSpPr/>
          <p:nvPr/>
        </p:nvSpPr>
        <p:spPr>
          <a:xfrm flipH="1">
            <a:off x="3291840" y="1554480"/>
            <a:ext cx="91440" cy="1097280"/>
          </a:xfrm>
          <a:prstGeom prst="line">
            <a:avLst/>
          </a:prstGeom>
          <a:ln w="36720">
            <a:solidFill>
              <a:srgbClr val="00ff66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5320" cy="5665320"/>
          </a:xfrm>
          <a:prstGeom prst="rect">
            <a:avLst/>
          </a:prstGeom>
          <a:ln>
            <a:noFill/>
          </a:ln>
        </p:spPr>
      </p:pic>
      <p:sp>
        <p:nvSpPr>
          <p:cNvPr id="245" name="CustomShape 1"/>
          <p:cNvSpPr/>
          <p:nvPr/>
        </p:nvSpPr>
        <p:spPr>
          <a:xfrm>
            <a:off x="180360" y="180360"/>
            <a:ext cx="2924280" cy="161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C,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dorsal view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6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(anterior to left)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Line 2"/>
          <p:cNvSpPr/>
          <p:nvPr/>
        </p:nvSpPr>
        <p:spPr>
          <a:xfrm flipH="1">
            <a:off x="3291840" y="1554480"/>
            <a:ext cx="91440" cy="1097280"/>
          </a:xfrm>
          <a:prstGeom prst="line">
            <a:avLst/>
          </a:prstGeom>
          <a:ln w="36720">
            <a:solidFill>
              <a:srgbClr val="00ff66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Freeform 3"/>
          <p:cNvSpPr/>
          <p:nvPr/>
        </p:nvSpPr>
        <p:spPr>
          <a:xfrm>
            <a:off x="3674160" y="1388160"/>
            <a:ext cx="1646280" cy="549000"/>
          </a:xfrm>
          <a:custGeom>
            <a:avLst/>
            <a:gdLst/>
            <a:ahLst/>
            <a:rect l="0" t="0" r="r" b="b"/>
            <a:pathLst>
              <a:path w="4573" h="1525">
                <a:moveTo>
                  <a:pt x="0" y="0"/>
                </a:moveTo>
                <a:cubicBezTo>
                  <a:pt x="4572" y="1524"/>
                  <a:pt x="4572" y="508"/>
                  <a:pt x="4572" y="508"/>
                </a:cubicBezTo>
              </a:path>
            </a:pathLst>
          </a:custGeom>
          <a:ln w="36720">
            <a:solidFill>
              <a:srgbClr val="00ff66"/>
            </a:solidFill>
            <a:round/>
          </a:ln>
        </p:spPr>
      </p:sp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" descr=""/>
          <p:cNvPicPr/>
          <p:nvPr/>
        </p:nvPicPr>
        <p:blipFill>
          <a:blip r:embed="rId1"/>
          <a:stretch/>
        </p:blipFill>
        <p:spPr>
          <a:xfrm>
            <a:off x="4389120" y="0"/>
            <a:ext cx="5686560" cy="4263840"/>
          </a:xfrm>
          <a:prstGeom prst="rect">
            <a:avLst/>
          </a:prstGeom>
          <a:ln>
            <a:noFill/>
          </a:ln>
        </p:spPr>
      </p:pic>
      <p:sp>
        <p:nvSpPr>
          <p:cNvPr id="249" name="CustomShape 1"/>
          <p:cNvSpPr/>
          <p:nvPr/>
        </p:nvSpPr>
        <p:spPr>
          <a:xfrm>
            <a:off x="181440" y="182160"/>
            <a:ext cx="411228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C is probably C9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based on proportions and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spine bifurcation.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But could be C10 or C11.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5120640" y="2733480"/>
            <a:ext cx="1001880" cy="1926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51" name="" descr=""/>
          <p:cNvPicPr/>
          <p:nvPr/>
        </p:nvPicPr>
        <p:blipFill>
          <a:blip r:embed="rId2"/>
          <a:stretch/>
        </p:blipFill>
        <p:spPr>
          <a:xfrm>
            <a:off x="180000" y="2733480"/>
            <a:ext cx="5816880" cy="275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180360" y="180360"/>
            <a:ext cx="9236880" cy="539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How long are these bones?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prezyg to postzyg: 102 cm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prezyg to cotyle: 108 cm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=&gt; postzyg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to cotyle: 6 cm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1"/>
          <a:stretch/>
        </p:blipFill>
        <p:spPr>
          <a:xfrm>
            <a:off x="4389120" y="0"/>
            <a:ext cx="5686560" cy="4263840"/>
          </a:xfrm>
          <a:prstGeom prst="rect">
            <a:avLst/>
          </a:prstGeom>
          <a:ln>
            <a:noFill/>
          </a:ln>
        </p:spPr>
      </p:pic>
      <p:sp>
        <p:nvSpPr>
          <p:cNvPr id="254" name="Line 2"/>
          <p:cNvSpPr/>
          <p:nvPr/>
        </p:nvSpPr>
        <p:spPr>
          <a:xfrm flipH="1" flipV="1">
            <a:off x="5486400" y="2194560"/>
            <a:ext cx="2651760" cy="1737360"/>
          </a:xfrm>
          <a:prstGeom prst="line">
            <a:avLst/>
          </a:prstGeom>
          <a:ln w="3672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Line 3"/>
          <p:cNvSpPr/>
          <p:nvPr/>
        </p:nvSpPr>
        <p:spPr>
          <a:xfrm>
            <a:off x="5669280" y="1554480"/>
            <a:ext cx="2468880" cy="2377440"/>
          </a:xfrm>
          <a:prstGeom prst="line">
            <a:avLst/>
          </a:prstGeom>
          <a:ln w="3672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0" y="-495000"/>
            <a:ext cx="10075680" cy="7555680"/>
          </a:xfrm>
          <a:prstGeom prst="rect">
            <a:avLst/>
          </a:prstGeom>
          <a:ln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216360" y="217080"/>
            <a:ext cx="7459920" cy="4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At the Utah Museum of Natural History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180000" y="180720"/>
            <a:ext cx="6673320" cy="4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At the Utah Museum of Natural History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180360" y="180360"/>
            <a:ext cx="9236880" cy="539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How long are these bones?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prezyg to postzyg: 102 cm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prezyg to cotyle: 108 cm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=&gt; postzyg to cotyle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: 6 cm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condyle to postzyg: 104 cm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7" name="" descr=""/>
          <p:cNvPicPr/>
          <p:nvPr/>
        </p:nvPicPr>
        <p:blipFill>
          <a:blip r:embed="rId1"/>
          <a:stretch/>
        </p:blipFill>
        <p:spPr>
          <a:xfrm>
            <a:off x="4389120" y="0"/>
            <a:ext cx="5686560" cy="4263840"/>
          </a:xfrm>
          <a:prstGeom prst="rect">
            <a:avLst/>
          </a:prstGeom>
          <a:ln>
            <a:noFill/>
          </a:ln>
        </p:spPr>
      </p:pic>
      <p:sp>
        <p:nvSpPr>
          <p:cNvPr id="258" name="Line 2"/>
          <p:cNvSpPr/>
          <p:nvPr/>
        </p:nvSpPr>
        <p:spPr>
          <a:xfrm flipH="1">
            <a:off x="6309360" y="1371600"/>
            <a:ext cx="3107880" cy="182880"/>
          </a:xfrm>
          <a:prstGeom prst="line">
            <a:avLst/>
          </a:prstGeom>
          <a:ln w="3672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180360" y="180360"/>
            <a:ext cx="9236880" cy="539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How long are these bones?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prezyg to postzyg: 102 cm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prezyg to cotyle: 108 cm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=&gt; 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postzyg to 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cotyle: 6 cm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condyle to postzyg: 104 cm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=&gt; condyle to cotyle: 104 + 6 = 110 cm — 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in the Top Five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0" name="" descr=""/>
          <p:cNvPicPr/>
          <p:nvPr/>
        </p:nvPicPr>
        <p:blipFill>
          <a:blip r:embed="rId1"/>
          <a:stretch/>
        </p:blipFill>
        <p:spPr>
          <a:xfrm>
            <a:off x="4389120" y="0"/>
            <a:ext cx="5686560" cy="4263840"/>
          </a:xfrm>
          <a:prstGeom prst="rect">
            <a:avLst/>
          </a:prstGeom>
          <a:ln>
            <a:noFill/>
          </a:ln>
        </p:spPr>
      </p:pic>
      <p:sp>
        <p:nvSpPr>
          <p:cNvPr id="261" name="Line 2"/>
          <p:cNvSpPr/>
          <p:nvPr/>
        </p:nvSpPr>
        <p:spPr>
          <a:xfrm flipH="1">
            <a:off x="6035040" y="1371960"/>
            <a:ext cx="3382560" cy="548280"/>
          </a:xfrm>
          <a:prstGeom prst="line">
            <a:avLst/>
          </a:prstGeom>
          <a:ln w="36720">
            <a:solidFill>
              <a:srgbClr val="ff3333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" descr=""/>
          <p:cNvPicPr/>
          <p:nvPr/>
        </p:nvPicPr>
        <p:blipFill>
          <a:blip r:embed="rId1"/>
          <a:stretch/>
        </p:blipFill>
        <p:spPr>
          <a:xfrm>
            <a:off x="4389120" y="0"/>
            <a:ext cx="5686560" cy="4263840"/>
          </a:xfrm>
          <a:prstGeom prst="rect">
            <a:avLst/>
          </a:prstGeom>
          <a:ln>
            <a:noFill/>
          </a:ln>
        </p:spPr>
      </p:pic>
      <p:sp>
        <p:nvSpPr>
          <p:cNvPr id="263" name="CustomShape 1"/>
          <p:cNvSpPr/>
          <p:nvPr/>
        </p:nvSpPr>
        <p:spPr>
          <a:xfrm>
            <a:off x="181440" y="182160"/>
            <a:ext cx="411228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AMNH centra: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C9:   685 mm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C10: 737 mm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C11: 777 mm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 C centrum: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1100 mm (est.)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1.61 × C9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1.49 × C10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1.42 × C11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Based on 8.5 m for AMNH, suggests a neck 12.07-13.69 m long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5" name="" descr=""/>
          <p:cNvPicPr/>
          <p:nvPr/>
        </p:nvPicPr>
        <p:blipFill>
          <a:blip r:embed="rId1"/>
          <a:stretch/>
        </p:blipFill>
        <p:spPr>
          <a:xfrm>
            <a:off x="31680" y="1208520"/>
            <a:ext cx="4834080" cy="563760"/>
          </a:xfrm>
          <a:prstGeom prst="rect">
            <a:avLst/>
          </a:prstGeom>
          <a:ln>
            <a:noFill/>
          </a:ln>
        </p:spPr>
      </p:pic>
      <p:sp>
        <p:nvSpPr>
          <p:cNvPr id="266" name="CustomShape 2"/>
          <p:cNvSpPr/>
          <p:nvPr/>
        </p:nvSpPr>
        <p:spPr>
          <a:xfrm>
            <a:off x="5221440" y="126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AMNH 6341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Based on 8.5 m for AMNH, suggests a neck 12.07-13.69 m long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8" name="" descr=""/>
          <p:cNvPicPr/>
          <p:nvPr/>
        </p:nvPicPr>
        <p:blipFill>
          <a:blip r:embed="rId1"/>
          <a:stretch/>
        </p:blipFill>
        <p:spPr>
          <a:xfrm>
            <a:off x="31680" y="1208520"/>
            <a:ext cx="4834080" cy="563760"/>
          </a:xfrm>
          <a:prstGeom prst="rect">
            <a:avLst/>
          </a:prstGeom>
          <a:ln>
            <a:noFill/>
          </a:ln>
        </p:spPr>
      </p:pic>
      <p:pic>
        <p:nvPicPr>
          <p:cNvPr id="269" name="" descr=""/>
          <p:cNvPicPr/>
          <p:nvPr/>
        </p:nvPicPr>
        <p:blipFill>
          <a:blip r:embed="rId2"/>
          <a:stretch/>
        </p:blipFill>
        <p:spPr>
          <a:xfrm>
            <a:off x="31680" y="2900520"/>
            <a:ext cx="7778160" cy="902160"/>
          </a:xfrm>
          <a:prstGeom prst="rect">
            <a:avLst/>
          </a:prstGeom>
          <a:ln>
            <a:noFill/>
          </a:ln>
        </p:spPr>
      </p:pic>
      <p:pic>
        <p:nvPicPr>
          <p:cNvPr id="270" name="" descr=""/>
          <p:cNvPicPr/>
          <p:nvPr/>
        </p:nvPicPr>
        <p:blipFill>
          <a:blip r:embed="rId3"/>
          <a:stretch/>
        </p:blipFill>
        <p:spPr>
          <a:xfrm>
            <a:off x="31680" y="2108520"/>
            <a:ext cx="6854760" cy="792360"/>
          </a:xfrm>
          <a:prstGeom prst="rect">
            <a:avLst/>
          </a:prstGeom>
          <a:ln>
            <a:noFill/>
          </a:ln>
        </p:spPr>
      </p:pic>
      <p:sp>
        <p:nvSpPr>
          <p:cNvPr id="271" name="CustomShape 2"/>
          <p:cNvSpPr/>
          <p:nvPr/>
        </p:nvSpPr>
        <p:spPr>
          <a:xfrm>
            <a:off x="5221440" y="126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AMNH 6341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CustomShape 3"/>
          <p:cNvSpPr/>
          <p:nvPr/>
        </p:nvSpPr>
        <p:spPr>
          <a:xfrm>
            <a:off x="8425440" y="2558160"/>
            <a:ext cx="203940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Range for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3GR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4"/>
          <p:cNvSpPr/>
          <p:nvPr/>
        </p:nvSpPr>
        <p:spPr>
          <a:xfrm>
            <a:off x="7849440" y="2047680"/>
            <a:ext cx="925560" cy="188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96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}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5"/>
          <p:cNvSpPr/>
          <p:nvPr/>
        </p:nvSpPr>
        <p:spPr>
          <a:xfrm>
            <a:off x="0" y="914400"/>
            <a:ext cx="5025960" cy="10940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It's incredible that a beast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that size could support its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own weight.”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6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7120" cy="5667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It's incredible that a beast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that size could support its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own weight.”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Yes, and the </a:t>
            </a:r>
            <a:r>
              <a:rPr b="1" i="1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vertebra was from an even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bigger animal.”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7120" cy="5667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Postzyg and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PODL folded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upwards.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0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7120" cy="5667120"/>
          </a:xfrm>
          <a:prstGeom prst="rect">
            <a:avLst/>
          </a:prstGeom>
          <a:ln>
            <a:noFill/>
          </a:ln>
        </p:spPr>
      </p:pic>
      <p:sp>
        <p:nvSpPr>
          <p:cNvPr id="281" name="CustomShape 2"/>
          <p:cNvSpPr/>
          <p:nvPr/>
        </p:nvSpPr>
        <p:spPr>
          <a:xfrm>
            <a:off x="4469760" y="1665360"/>
            <a:ext cx="4843440" cy="1002960"/>
          </a:xfrm>
          <a:custGeom>
            <a:avLst/>
            <a:gdLst/>
            <a:ahLst/>
            <a:rect l="l" t="t" r="r" b="b"/>
            <a:pathLst>
              <a:path w="13463" h="2795">
                <a:moveTo>
                  <a:pt x="0" y="0"/>
                </a:moveTo>
                <a:cubicBezTo>
                  <a:pt x="6096" y="2540"/>
                  <a:pt x="13462" y="2794"/>
                  <a:pt x="13462" y="2794"/>
                </a:cubicBezTo>
              </a:path>
            </a:pathLst>
          </a:custGeom>
          <a:noFill/>
          <a:ln cap="rnd" w="36720">
            <a:solidFill>
              <a:srgbClr val="ff3333"/>
            </a:solidFill>
            <a:custDash>
              <a:ds d="100000" sp="1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Line 3"/>
          <p:cNvSpPr/>
          <p:nvPr/>
        </p:nvSpPr>
        <p:spPr>
          <a:xfrm>
            <a:off x="2651760" y="5150160"/>
            <a:ext cx="4672440" cy="360"/>
          </a:xfrm>
          <a:prstGeom prst="line">
            <a:avLst/>
          </a:prstGeom>
          <a:ln w="73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4"/>
          <p:cNvSpPr/>
          <p:nvPr/>
        </p:nvSpPr>
        <p:spPr>
          <a:xfrm>
            <a:off x="4317840" y="5139000"/>
            <a:ext cx="1338840" cy="79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100 cm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 think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it's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5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7120" cy="5667120"/>
          </a:xfrm>
          <a:prstGeom prst="rect">
            <a:avLst/>
          </a:prstGeom>
          <a:ln>
            <a:noFill/>
          </a:ln>
        </p:spPr>
      </p:pic>
      <p:sp>
        <p:nvSpPr>
          <p:cNvPr id="286" name="Line 2"/>
          <p:cNvSpPr/>
          <p:nvPr/>
        </p:nvSpPr>
        <p:spPr>
          <a:xfrm>
            <a:off x="2651760" y="3108960"/>
            <a:ext cx="6309360" cy="731520"/>
          </a:xfrm>
          <a:prstGeom prst="line">
            <a:avLst/>
          </a:prstGeom>
          <a:ln w="36720">
            <a:solidFill>
              <a:srgbClr val="00ff66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 think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it's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8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7120" cy="5667120"/>
          </a:xfrm>
          <a:prstGeom prst="rect">
            <a:avLst/>
          </a:prstGeom>
          <a:ln>
            <a:noFill/>
          </a:ln>
        </p:spPr>
      </p:pic>
      <p:sp>
        <p:nvSpPr>
          <p:cNvPr id="289" name="Line 2"/>
          <p:cNvSpPr/>
          <p:nvPr/>
        </p:nvSpPr>
        <p:spPr>
          <a:xfrm>
            <a:off x="2651760" y="3108960"/>
            <a:ext cx="6309360" cy="731520"/>
          </a:xfrm>
          <a:prstGeom prst="line">
            <a:avLst/>
          </a:prstGeom>
          <a:ln w="36720">
            <a:solidFill>
              <a:srgbClr val="00ff66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3"/>
          <p:cNvSpPr/>
          <p:nvPr/>
        </p:nvSpPr>
        <p:spPr>
          <a:xfrm flipH="1">
            <a:off x="5940720" y="822960"/>
            <a:ext cx="3104640" cy="454320"/>
          </a:xfrm>
          <a:custGeom>
            <a:avLst/>
            <a:gdLst/>
            <a:ahLst/>
            <a:rect l="l" t="t" r="r" b="b"/>
            <a:pathLst>
              <a:path w="6351" h="2287">
                <a:moveTo>
                  <a:pt x="0" y="0"/>
                </a:moveTo>
                <a:cubicBezTo>
                  <a:pt x="4826" y="0"/>
                  <a:pt x="6350" y="2286"/>
                  <a:pt x="6350" y="2286"/>
                </a:cubicBezTo>
              </a:path>
            </a:pathLst>
          </a:custGeom>
          <a:noFill/>
          <a:ln w="7308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174600" y="941760"/>
            <a:ext cx="9726480" cy="378216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180000" y="180000"/>
            <a:ext cx="9896400" cy="4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: longer neck than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Diplodocus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, otherwise broadly similar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6792120" y="4401360"/>
            <a:ext cx="1616760" cy="23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Greg Paul, 1988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 think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it's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2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7120" cy="5667120"/>
          </a:xfrm>
          <a:prstGeom prst="rect">
            <a:avLst/>
          </a:prstGeom>
          <a:ln>
            <a:noFill/>
          </a:ln>
        </p:spPr>
      </p:pic>
      <p:sp>
        <p:nvSpPr>
          <p:cNvPr id="293" name="Line 2"/>
          <p:cNvSpPr/>
          <p:nvPr/>
        </p:nvSpPr>
        <p:spPr>
          <a:xfrm>
            <a:off x="2651760" y="3108960"/>
            <a:ext cx="6309360" cy="731520"/>
          </a:xfrm>
          <a:prstGeom prst="line">
            <a:avLst/>
          </a:prstGeom>
          <a:ln w="36720">
            <a:solidFill>
              <a:srgbClr val="00ff66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3"/>
          <p:cNvSpPr/>
          <p:nvPr/>
        </p:nvSpPr>
        <p:spPr>
          <a:xfrm flipH="1">
            <a:off x="5940720" y="822960"/>
            <a:ext cx="3104640" cy="454320"/>
          </a:xfrm>
          <a:custGeom>
            <a:avLst/>
            <a:gdLst/>
            <a:ahLst/>
            <a:rect l="l" t="t" r="r" b="b"/>
            <a:pathLst>
              <a:path w="6351" h="2287">
                <a:moveTo>
                  <a:pt x="0" y="0"/>
                </a:moveTo>
                <a:cubicBezTo>
                  <a:pt x="4826" y="0"/>
                  <a:pt x="6350" y="2286"/>
                  <a:pt x="6350" y="2286"/>
                </a:cubicBezTo>
              </a:path>
            </a:pathLst>
          </a:custGeom>
          <a:noFill/>
          <a:ln w="7308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4"/>
          <p:cNvSpPr/>
          <p:nvPr/>
        </p:nvSpPr>
        <p:spPr>
          <a:xfrm>
            <a:off x="8869680" y="2286000"/>
            <a:ext cx="271800" cy="911880"/>
          </a:xfrm>
          <a:custGeom>
            <a:avLst/>
            <a:gdLst/>
            <a:ahLst/>
            <a:rect l="l" t="t" r="r" b="b"/>
            <a:pathLst>
              <a:path w="763" h="2541">
                <a:moveTo>
                  <a:pt x="508" y="0"/>
                </a:moveTo>
                <a:cubicBezTo>
                  <a:pt x="0" y="2540"/>
                  <a:pt x="762" y="2286"/>
                  <a:pt x="762" y="2286"/>
                </a:cubicBezTo>
              </a:path>
            </a:pathLst>
          </a:cu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 think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it's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7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7120" cy="5667120"/>
          </a:xfrm>
          <a:prstGeom prst="rect">
            <a:avLst/>
          </a:prstGeom>
          <a:ln>
            <a:noFill/>
          </a:ln>
        </p:spPr>
      </p:pic>
      <p:sp>
        <p:nvSpPr>
          <p:cNvPr id="298" name="Line 2"/>
          <p:cNvSpPr/>
          <p:nvPr/>
        </p:nvSpPr>
        <p:spPr>
          <a:xfrm>
            <a:off x="2651760" y="3108960"/>
            <a:ext cx="6309360" cy="731520"/>
          </a:xfrm>
          <a:prstGeom prst="line">
            <a:avLst/>
          </a:prstGeom>
          <a:ln w="36720">
            <a:solidFill>
              <a:srgbClr val="00ff66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3"/>
          <p:cNvSpPr/>
          <p:nvPr/>
        </p:nvSpPr>
        <p:spPr>
          <a:xfrm flipH="1">
            <a:off x="5940720" y="822960"/>
            <a:ext cx="3104640" cy="454320"/>
          </a:xfrm>
          <a:custGeom>
            <a:avLst/>
            <a:gdLst/>
            <a:ahLst/>
            <a:rect l="l" t="t" r="r" b="b"/>
            <a:pathLst>
              <a:path w="6351" h="2287">
                <a:moveTo>
                  <a:pt x="0" y="0"/>
                </a:moveTo>
                <a:cubicBezTo>
                  <a:pt x="4826" y="0"/>
                  <a:pt x="6350" y="2286"/>
                  <a:pt x="6350" y="2286"/>
                </a:cubicBezTo>
              </a:path>
            </a:pathLst>
          </a:custGeom>
          <a:noFill/>
          <a:ln w="7308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Line 4"/>
          <p:cNvSpPr/>
          <p:nvPr/>
        </p:nvSpPr>
        <p:spPr>
          <a:xfrm flipH="1">
            <a:off x="4297680" y="3200400"/>
            <a:ext cx="1371600" cy="1097280"/>
          </a:xfrm>
          <a:prstGeom prst="line">
            <a:avLst/>
          </a:prstGeom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5"/>
          <p:cNvSpPr/>
          <p:nvPr/>
        </p:nvSpPr>
        <p:spPr>
          <a:xfrm>
            <a:off x="8869680" y="2286000"/>
            <a:ext cx="271800" cy="911880"/>
          </a:xfrm>
          <a:custGeom>
            <a:avLst/>
            <a:gdLst/>
            <a:ahLst/>
            <a:rect l="l" t="t" r="r" b="b"/>
            <a:pathLst>
              <a:path w="763" h="2541">
                <a:moveTo>
                  <a:pt x="508" y="0"/>
                </a:moveTo>
                <a:cubicBezTo>
                  <a:pt x="0" y="2540"/>
                  <a:pt x="762" y="2286"/>
                  <a:pt x="762" y="2286"/>
                </a:cubicBezTo>
              </a:path>
            </a:pathLst>
          </a:cu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 think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it's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3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7120" cy="5667120"/>
          </a:xfrm>
          <a:prstGeom prst="rect">
            <a:avLst/>
          </a:prstGeom>
          <a:ln>
            <a:noFill/>
          </a:ln>
        </p:spPr>
      </p:pic>
      <p:sp>
        <p:nvSpPr>
          <p:cNvPr id="304" name="Line 2"/>
          <p:cNvSpPr/>
          <p:nvPr/>
        </p:nvSpPr>
        <p:spPr>
          <a:xfrm>
            <a:off x="2651760" y="3108960"/>
            <a:ext cx="6309360" cy="731520"/>
          </a:xfrm>
          <a:prstGeom prst="line">
            <a:avLst/>
          </a:prstGeom>
          <a:ln w="36720">
            <a:solidFill>
              <a:srgbClr val="00ff66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3"/>
          <p:cNvSpPr/>
          <p:nvPr/>
        </p:nvSpPr>
        <p:spPr>
          <a:xfrm flipH="1">
            <a:off x="5940720" y="822960"/>
            <a:ext cx="3104640" cy="454320"/>
          </a:xfrm>
          <a:custGeom>
            <a:avLst/>
            <a:gdLst/>
            <a:ahLst/>
            <a:rect l="l" t="t" r="r" b="b"/>
            <a:pathLst>
              <a:path w="6351" h="2287">
                <a:moveTo>
                  <a:pt x="0" y="0"/>
                </a:moveTo>
                <a:cubicBezTo>
                  <a:pt x="4826" y="0"/>
                  <a:pt x="6350" y="2286"/>
                  <a:pt x="6350" y="2286"/>
                </a:cubicBezTo>
              </a:path>
            </a:pathLst>
          </a:custGeom>
          <a:noFill/>
          <a:ln w="7308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Line 4"/>
          <p:cNvSpPr/>
          <p:nvPr/>
        </p:nvSpPr>
        <p:spPr>
          <a:xfrm flipH="1">
            <a:off x="4297680" y="3200400"/>
            <a:ext cx="1371600" cy="1097280"/>
          </a:xfrm>
          <a:prstGeom prst="line">
            <a:avLst/>
          </a:prstGeom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5"/>
          <p:cNvSpPr/>
          <p:nvPr/>
        </p:nvSpPr>
        <p:spPr>
          <a:xfrm>
            <a:off x="5760720" y="2732760"/>
            <a:ext cx="476640" cy="476640"/>
          </a:xfrm>
          <a:prstGeom prst="ellipse">
            <a:avLst/>
          </a:pr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6"/>
          <p:cNvSpPr/>
          <p:nvPr/>
        </p:nvSpPr>
        <p:spPr>
          <a:xfrm>
            <a:off x="8869680" y="2286000"/>
            <a:ext cx="271800" cy="911880"/>
          </a:xfrm>
          <a:custGeom>
            <a:avLst/>
            <a:gdLst/>
            <a:ahLst/>
            <a:rect l="l" t="t" r="r" b="b"/>
            <a:pathLst>
              <a:path w="763" h="2541">
                <a:moveTo>
                  <a:pt x="508" y="0"/>
                </a:moveTo>
                <a:cubicBezTo>
                  <a:pt x="0" y="2540"/>
                  <a:pt x="762" y="2286"/>
                  <a:pt x="762" y="2286"/>
                </a:cubicBezTo>
              </a:path>
            </a:pathLst>
          </a:cu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 think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it's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0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7120" cy="5667120"/>
          </a:xfrm>
          <a:prstGeom prst="rect">
            <a:avLst/>
          </a:prstGeom>
          <a:ln>
            <a:noFill/>
          </a:ln>
        </p:spPr>
      </p:pic>
      <p:sp>
        <p:nvSpPr>
          <p:cNvPr id="311" name="Line 2"/>
          <p:cNvSpPr/>
          <p:nvPr/>
        </p:nvSpPr>
        <p:spPr>
          <a:xfrm>
            <a:off x="2651760" y="3108960"/>
            <a:ext cx="6309360" cy="731520"/>
          </a:xfrm>
          <a:prstGeom prst="line">
            <a:avLst/>
          </a:prstGeom>
          <a:ln w="36720">
            <a:solidFill>
              <a:srgbClr val="00ff66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3"/>
          <p:cNvSpPr/>
          <p:nvPr/>
        </p:nvSpPr>
        <p:spPr>
          <a:xfrm flipH="1">
            <a:off x="5940720" y="822960"/>
            <a:ext cx="3104640" cy="454320"/>
          </a:xfrm>
          <a:custGeom>
            <a:avLst/>
            <a:gdLst/>
            <a:ahLst/>
            <a:rect l="l" t="t" r="r" b="b"/>
            <a:pathLst>
              <a:path w="6351" h="2287">
                <a:moveTo>
                  <a:pt x="0" y="0"/>
                </a:moveTo>
                <a:cubicBezTo>
                  <a:pt x="4826" y="0"/>
                  <a:pt x="6350" y="2286"/>
                  <a:pt x="6350" y="2286"/>
                </a:cubicBezTo>
              </a:path>
            </a:pathLst>
          </a:custGeom>
          <a:noFill/>
          <a:ln w="7308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Line 4"/>
          <p:cNvSpPr/>
          <p:nvPr/>
        </p:nvSpPr>
        <p:spPr>
          <a:xfrm flipH="1">
            <a:off x="4297680" y="3200400"/>
            <a:ext cx="1371600" cy="1097280"/>
          </a:xfrm>
          <a:prstGeom prst="line">
            <a:avLst/>
          </a:prstGeom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5"/>
          <p:cNvSpPr/>
          <p:nvPr/>
        </p:nvSpPr>
        <p:spPr>
          <a:xfrm>
            <a:off x="5760720" y="2732760"/>
            <a:ext cx="476640" cy="476640"/>
          </a:xfrm>
          <a:prstGeom prst="ellipse">
            <a:avLst/>
          </a:pr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6"/>
          <p:cNvSpPr/>
          <p:nvPr/>
        </p:nvSpPr>
        <p:spPr>
          <a:xfrm>
            <a:off x="8869680" y="2286000"/>
            <a:ext cx="271800" cy="911880"/>
          </a:xfrm>
          <a:custGeom>
            <a:avLst/>
            <a:gdLst/>
            <a:ahLst/>
            <a:rect l="l" t="t" r="r" b="b"/>
            <a:pathLst>
              <a:path w="763" h="2541">
                <a:moveTo>
                  <a:pt x="508" y="0"/>
                </a:moveTo>
                <a:cubicBezTo>
                  <a:pt x="0" y="2540"/>
                  <a:pt x="762" y="2286"/>
                  <a:pt x="762" y="2286"/>
                </a:cubicBezTo>
              </a:path>
            </a:pathLst>
          </a:cu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Line 7"/>
          <p:cNvSpPr/>
          <p:nvPr/>
        </p:nvSpPr>
        <p:spPr>
          <a:xfrm>
            <a:off x="6217920" y="2560320"/>
            <a:ext cx="640080" cy="457200"/>
          </a:xfrm>
          <a:prstGeom prst="line">
            <a:avLst/>
          </a:prstGeom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Line 8"/>
          <p:cNvSpPr/>
          <p:nvPr/>
        </p:nvSpPr>
        <p:spPr>
          <a:xfrm>
            <a:off x="6123600" y="2826000"/>
            <a:ext cx="460080" cy="548640"/>
          </a:xfrm>
          <a:prstGeom prst="line">
            <a:avLst/>
          </a:prstGeom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7120" cy="5667120"/>
          </a:xfrm>
          <a:prstGeom prst="rect">
            <a:avLst/>
          </a:prstGeom>
          <a:ln>
            <a:noFill/>
          </a:ln>
        </p:spPr>
      </p:pic>
      <p:sp>
        <p:nvSpPr>
          <p:cNvPr id="319" name="CustomShape 1"/>
          <p:cNvSpPr/>
          <p:nvPr/>
        </p:nvSpPr>
        <p:spPr>
          <a:xfrm>
            <a:off x="181440" y="18000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Anterodorsal,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anterior to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right.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 think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it's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7120" cy="5667120"/>
          </a:xfrm>
          <a:prstGeom prst="rect">
            <a:avLst/>
          </a:prstGeom>
          <a:ln>
            <a:noFill/>
          </a:ln>
        </p:spPr>
      </p:pic>
      <p:sp>
        <p:nvSpPr>
          <p:cNvPr id="321" name="CustomShape 1"/>
          <p:cNvSpPr/>
          <p:nvPr/>
        </p:nvSpPr>
        <p:spPr>
          <a:xfrm>
            <a:off x="7367760" y="2576880"/>
            <a:ext cx="510120" cy="291240"/>
          </a:xfrm>
          <a:custGeom>
            <a:avLst/>
            <a:gdLst/>
            <a:ahLst/>
            <a:rect l="l" t="t" r="r" b="b"/>
            <a:pathLst>
              <a:path w="2541" h="1017">
                <a:moveTo>
                  <a:pt x="2540" y="0"/>
                </a:moveTo>
                <a:cubicBezTo>
                  <a:pt x="0" y="581"/>
                  <a:pt x="2540" y="1016"/>
                  <a:pt x="2540" y="1016"/>
                </a:cubicBezTo>
              </a:path>
            </a:pathLst>
          </a:cu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2"/>
          <p:cNvSpPr/>
          <p:nvPr/>
        </p:nvSpPr>
        <p:spPr>
          <a:xfrm>
            <a:off x="181440" y="18000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Anterodorsal,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anterior to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right.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 think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it's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7120" cy="5667120"/>
          </a:xfrm>
          <a:prstGeom prst="rect">
            <a:avLst/>
          </a:prstGeom>
          <a:ln>
            <a:noFill/>
          </a:ln>
        </p:spPr>
      </p:pic>
      <p:sp>
        <p:nvSpPr>
          <p:cNvPr id="324" name="Line 1"/>
          <p:cNvSpPr/>
          <p:nvPr/>
        </p:nvSpPr>
        <p:spPr>
          <a:xfrm flipH="1">
            <a:off x="7498080" y="2834640"/>
            <a:ext cx="182880" cy="822960"/>
          </a:xfrm>
          <a:prstGeom prst="line">
            <a:avLst/>
          </a:prstGeom>
          <a:ln w="36720">
            <a:solidFill>
              <a:srgbClr val="00ff66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2"/>
          <p:cNvSpPr/>
          <p:nvPr/>
        </p:nvSpPr>
        <p:spPr>
          <a:xfrm>
            <a:off x="7367760" y="2576880"/>
            <a:ext cx="510120" cy="291240"/>
          </a:xfrm>
          <a:custGeom>
            <a:avLst/>
            <a:gdLst/>
            <a:ahLst/>
            <a:rect l="l" t="t" r="r" b="b"/>
            <a:pathLst>
              <a:path w="2541" h="1017">
                <a:moveTo>
                  <a:pt x="2540" y="0"/>
                </a:moveTo>
                <a:cubicBezTo>
                  <a:pt x="0" y="581"/>
                  <a:pt x="2540" y="1016"/>
                  <a:pt x="2540" y="1016"/>
                </a:cubicBezTo>
              </a:path>
            </a:pathLst>
          </a:cu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3"/>
          <p:cNvSpPr/>
          <p:nvPr/>
        </p:nvSpPr>
        <p:spPr>
          <a:xfrm>
            <a:off x="181440" y="18000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Anterodorsal,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anterior to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right.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 think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it's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7120" cy="5667120"/>
          </a:xfrm>
          <a:prstGeom prst="rect">
            <a:avLst/>
          </a:prstGeom>
          <a:ln>
            <a:noFill/>
          </a:ln>
        </p:spPr>
      </p:pic>
      <p:sp>
        <p:nvSpPr>
          <p:cNvPr id="328" name="Line 1"/>
          <p:cNvSpPr/>
          <p:nvPr/>
        </p:nvSpPr>
        <p:spPr>
          <a:xfrm flipH="1">
            <a:off x="7498080" y="2834640"/>
            <a:ext cx="182880" cy="822960"/>
          </a:xfrm>
          <a:prstGeom prst="line">
            <a:avLst/>
          </a:prstGeom>
          <a:ln w="36720">
            <a:solidFill>
              <a:srgbClr val="00ff66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2"/>
          <p:cNvSpPr/>
          <p:nvPr/>
        </p:nvSpPr>
        <p:spPr>
          <a:xfrm>
            <a:off x="5394960" y="1047600"/>
            <a:ext cx="1825920" cy="1825920"/>
          </a:xfrm>
          <a:prstGeom prst="ellipse">
            <a:avLst/>
          </a:pr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3"/>
          <p:cNvSpPr/>
          <p:nvPr/>
        </p:nvSpPr>
        <p:spPr>
          <a:xfrm>
            <a:off x="7367760" y="2576880"/>
            <a:ext cx="510120" cy="291240"/>
          </a:xfrm>
          <a:custGeom>
            <a:avLst/>
            <a:gdLst/>
            <a:ahLst/>
            <a:rect l="l" t="t" r="r" b="b"/>
            <a:pathLst>
              <a:path w="2541" h="1017">
                <a:moveTo>
                  <a:pt x="2540" y="0"/>
                </a:moveTo>
                <a:cubicBezTo>
                  <a:pt x="0" y="581"/>
                  <a:pt x="2540" y="1016"/>
                  <a:pt x="2540" y="1016"/>
                </a:cubicBezTo>
              </a:path>
            </a:pathLst>
          </a:cu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4"/>
          <p:cNvSpPr/>
          <p:nvPr/>
        </p:nvSpPr>
        <p:spPr>
          <a:xfrm>
            <a:off x="181440" y="18000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Anterodorsal,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anterior to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right.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 think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it's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7120" cy="5667120"/>
          </a:xfrm>
          <a:prstGeom prst="rect">
            <a:avLst/>
          </a:prstGeom>
          <a:ln>
            <a:noFill/>
          </a:ln>
        </p:spPr>
      </p:pic>
      <p:sp>
        <p:nvSpPr>
          <p:cNvPr id="333" name="Line 1"/>
          <p:cNvSpPr/>
          <p:nvPr/>
        </p:nvSpPr>
        <p:spPr>
          <a:xfrm flipH="1">
            <a:off x="7498080" y="2834640"/>
            <a:ext cx="182880" cy="822960"/>
          </a:xfrm>
          <a:prstGeom prst="line">
            <a:avLst/>
          </a:prstGeom>
          <a:ln w="36720">
            <a:solidFill>
              <a:srgbClr val="00ff66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CustomShape 2"/>
          <p:cNvSpPr/>
          <p:nvPr/>
        </p:nvSpPr>
        <p:spPr>
          <a:xfrm>
            <a:off x="5394960" y="1047600"/>
            <a:ext cx="1825920" cy="1825920"/>
          </a:xfrm>
          <a:prstGeom prst="ellipse">
            <a:avLst/>
          </a:pr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CustomShape 3"/>
          <p:cNvSpPr/>
          <p:nvPr/>
        </p:nvSpPr>
        <p:spPr>
          <a:xfrm>
            <a:off x="7367760" y="2576880"/>
            <a:ext cx="510120" cy="291240"/>
          </a:xfrm>
          <a:custGeom>
            <a:avLst/>
            <a:gdLst/>
            <a:ahLst/>
            <a:rect l="l" t="t" r="r" b="b"/>
            <a:pathLst>
              <a:path w="2541" h="1017">
                <a:moveTo>
                  <a:pt x="2540" y="0"/>
                </a:moveTo>
                <a:cubicBezTo>
                  <a:pt x="0" y="581"/>
                  <a:pt x="2540" y="1016"/>
                  <a:pt x="2540" y="1016"/>
                </a:cubicBezTo>
              </a:path>
            </a:pathLst>
          </a:cu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CustomShape 4"/>
          <p:cNvSpPr/>
          <p:nvPr/>
        </p:nvSpPr>
        <p:spPr>
          <a:xfrm>
            <a:off x="2556360" y="2743200"/>
            <a:ext cx="1134720" cy="911880"/>
          </a:xfrm>
          <a:prstGeom prst="rect">
            <a:avLst/>
          </a:pr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7" name="CustomShape 5"/>
          <p:cNvSpPr/>
          <p:nvPr/>
        </p:nvSpPr>
        <p:spPr>
          <a:xfrm>
            <a:off x="181440" y="18000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Anterodorsal,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anterior to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right.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 think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it's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181440" y="182160"/>
            <a:ext cx="8961120" cy="82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Does this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mean that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is 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No, it's not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that easy.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9" name="" descr=""/>
          <p:cNvPicPr/>
          <p:nvPr/>
        </p:nvPicPr>
        <p:blipFill>
          <a:blip r:embed="rId1"/>
          <a:stretch/>
        </p:blipFill>
        <p:spPr>
          <a:xfrm>
            <a:off x="2520000" y="0"/>
            <a:ext cx="755928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190080" y="994680"/>
            <a:ext cx="9695880" cy="3676680"/>
          </a:xfrm>
          <a:prstGeom prst="rect">
            <a:avLst/>
          </a:prstGeom>
          <a:ln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180000" y="180000"/>
            <a:ext cx="9896400" cy="4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: longer neck than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Diplodocus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, otherwise broadly similar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181440" y="182160"/>
            <a:ext cx="8961120" cy="82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And by the way 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 don't think the Wyoming “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 is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1" name="" descr=""/>
          <p:cNvPicPr/>
          <p:nvPr/>
        </p:nvPicPr>
        <p:blipFill>
          <a:blip r:embed="rId1"/>
          <a:stretch/>
        </p:blipFill>
        <p:spPr>
          <a:xfrm>
            <a:off x="1912320" y="1717920"/>
            <a:ext cx="6254640" cy="3540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" descr=""/>
          <p:cNvPicPr/>
          <p:nvPr/>
        </p:nvPicPr>
        <p:blipFill>
          <a:blip r:embed="rId1"/>
          <a:stretch/>
        </p:blipFill>
        <p:spPr>
          <a:xfrm>
            <a:off x="4389120" y="0"/>
            <a:ext cx="5686560" cy="4263840"/>
          </a:xfrm>
          <a:prstGeom prst="rect">
            <a:avLst/>
          </a:prstGeom>
          <a:ln>
            <a:noFill/>
          </a:ln>
        </p:spPr>
      </p:pic>
      <p:sp>
        <p:nvSpPr>
          <p:cNvPr id="343" name="CustomShape 1"/>
          <p:cNvSpPr/>
          <p:nvPr/>
        </p:nvSpPr>
        <p:spPr>
          <a:xfrm>
            <a:off x="181440" y="182160"/>
            <a:ext cx="411228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Probably C9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, based 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neural spine bifurcation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" descr=""/>
          <p:cNvPicPr/>
          <p:nvPr/>
        </p:nvPicPr>
        <p:blipFill>
          <a:blip r:embed="rId1"/>
          <a:stretch/>
        </p:blipFill>
        <p:spPr>
          <a:xfrm>
            <a:off x="4389120" y="0"/>
            <a:ext cx="5686560" cy="4263840"/>
          </a:xfrm>
          <a:prstGeom prst="rect">
            <a:avLst/>
          </a:prstGeom>
          <a:ln>
            <a:noFill/>
          </a:ln>
        </p:spPr>
      </p:pic>
      <p:sp>
        <p:nvSpPr>
          <p:cNvPr id="345" name="CustomShape 1"/>
          <p:cNvSpPr/>
          <p:nvPr/>
        </p:nvSpPr>
        <p:spPr>
          <a:xfrm>
            <a:off x="181440" y="182160"/>
            <a:ext cx="411228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Probably C9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, based 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neural spine bifurcation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AMNH C9 centrum: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685 mm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 centrum: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1370 mm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Exactly twice as long!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Based on 8.5 m for AMNH, suggests a neck 17 m long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7" name="" descr=""/>
          <p:cNvPicPr/>
          <p:nvPr/>
        </p:nvPicPr>
        <p:blipFill>
          <a:blip r:embed="rId1"/>
          <a:stretch/>
        </p:blipFill>
        <p:spPr>
          <a:xfrm>
            <a:off x="31680" y="4088520"/>
            <a:ext cx="9657720" cy="1122840"/>
          </a:xfrm>
          <a:prstGeom prst="rect">
            <a:avLst/>
          </a:prstGeom>
          <a:ln>
            <a:noFill/>
          </a:ln>
        </p:spPr>
      </p:pic>
      <p:pic>
        <p:nvPicPr>
          <p:cNvPr id="348" name="" descr=""/>
          <p:cNvPicPr/>
          <p:nvPr/>
        </p:nvPicPr>
        <p:blipFill>
          <a:blip r:embed="rId2"/>
          <a:stretch/>
        </p:blipFill>
        <p:spPr>
          <a:xfrm>
            <a:off x="31680" y="1208520"/>
            <a:ext cx="4834080" cy="563760"/>
          </a:xfrm>
          <a:prstGeom prst="rect">
            <a:avLst/>
          </a:prstGeom>
          <a:ln>
            <a:noFill/>
          </a:ln>
        </p:spPr>
      </p:pic>
      <p:pic>
        <p:nvPicPr>
          <p:cNvPr id="349" name="" descr=""/>
          <p:cNvPicPr/>
          <p:nvPr/>
        </p:nvPicPr>
        <p:blipFill>
          <a:blip r:embed="rId3"/>
          <a:stretch/>
        </p:blipFill>
        <p:spPr>
          <a:xfrm>
            <a:off x="31680" y="2900520"/>
            <a:ext cx="7778160" cy="902160"/>
          </a:xfrm>
          <a:prstGeom prst="rect">
            <a:avLst/>
          </a:prstGeom>
          <a:ln>
            <a:noFill/>
          </a:ln>
        </p:spPr>
      </p:pic>
      <p:pic>
        <p:nvPicPr>
          <p:cNvPr id="350" name="" descr=""/>
          <p:cNvPicPr/>
          <p:nvPr/>
        </p:nvPicPr>
        <p:blipFill>
          <a:blip r:embed="rId4"/>
          <a:stretch/>
        </p:blipFill>
        <p:spPr>
          <a:xfrm>
            <a:off x="31680" y="2108520"/>
            <a:ext cx="6854760" cy="792360"/>
          </a:xfrm>
          <a:prstGeom prst="rect">
            <a:avLst/>
          </a:prstGeom>
          <a:ln>
            <a:noFill/>
          </a:ln>
        </p:spPr>
      </p:pic>
      <p:sp>
        <p:nvSpPr>
          <p:cNvPr id="351" name="CustomShape 2"/>
          <p:cNvSpPr/>
          <p:nvPr/>
        </p:nvSpPr>
        <p:spPr>
          <a:xfrm>
            <a:off x="5221440" y="126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AMNH 6341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8425440" y="2558160"/>
            <a:ext cx="203940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Range for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3GR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CustomShape 4"/>
          <p:cNvSpPr/>
          <p:nvPr/>
        </p:nvSpPr>
        <p:spPr>
          <a:xfrm>
            <a:off x="7849440" y="2047680"/>
            <a:ext cx="925560" cy="188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96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}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4" name="CustomShape 5"/>
          <p:cNvSpPr/>
          <p:nvPr/>
        </p:nvSpPr>
        <p:spPr>
          <a:xfrm>
            <a:off x="7093440" y="4898160"/>
            <a:ext cx="2273400" cy="62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CustomShape 6"/>
          <p:cNvSpPr/>
          <p:nvPr/>
        </p:nvSpPr>
        <p:spPr>
          <a:xfrm>
            <a:off x="0" y="914400"/>
            <a:ext cx="5025960" cy="10940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7"/>
          <p:cNvSpPr/>
          <p:nvPr/>
        </p:nvSpPr>
        <p:spPr>
          <a:xfrm>
            <a:off x="0" y="1994400"/>
            <a:ext cx="7952040" cy="20257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" descr=""/>
          <p:cNvPicPr/>
          <p:nvPr/>
        </p:nvPicPr>
        <p:blipFill>
          <a:blip r:embed="rId1"/>
          <a:stretch/>
        </p:blipFill>
        <p:spPr>
          <a:xfrm>
            <a:off x="121680" y="788040"/>
            <a:ext cx="19711800" cy="3874680"/>
          </a:xfrm>
          <a:prstGeom prst="rect">
            <a:avLst/>
          </a:prstGeom>
          <a:ln>
            <a:noFill/>
          </a:ln>
        </p:spPr>
      </p:pic>
      <p:sp>
        <p:nvSpPr>
          <p:cNvPr id="358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What does a double-sized B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arosaurus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neck look like?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9" name="" descr=""/>
          <p:cNvPicPr/>
          <p:nvPr/>
        </p:nvPicPr>
        <p:blipFill>
          <a:blip r:embed="rId2"/>
          <a:stretch/>
        </p:blipFill>
        <p:spPr>
          <a:xfrm>
            <a:off x="4398120" y="1211040"/>
            <a:ext cx="628200" cy="423360"/>
          </a:xfrm>
          <a:prstGeom prst="rect">
            <a:avLst/>
          </a:prstGeom>
          <a:ln>
            <a:noFill/>
          </a:ln>
        </p:spPr>
      </p:pic>
      <p:sp>
        <p:nvSpPr>
          <p:cNvPr id="360" name="CustomShape 2"/>
          <p:cNvSpPr/>
          <p:nvPr/>
        </p:nvSpPr>
        <p:spPr>
          <a:xfrm>
            <a:off x="91440" y="1005840"/>
            <a:ext cx="7588800" cy="14623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47" dur="indefinite" restart="never" nodeType="tmRoot">
          <p:childTnLst>
            <p:seq>
              <p:cTn id="1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" descr=""/>
          <p:cNvPicPr/>
          <p:nvPr/>
        </p:nvPicPr>
        <p:blipFill>
          <a:blip r:embed="rId1"/>
          <a:stretch/>
        </p:blipFill>
        <p:spPr>
          <a:xfrm>
            <a:off x="121680" y="788040"/>
            <a:ext cx="19711800" cy="3874680"/>
          </a:xfrm>
          <a:prstGeom prst="rect">
            <a:avLst/>
          </a:prstGeom>
          <a:ln>
            <a:noFill/>
          </a:ln>
        </p:spPr>
      </p:pic>
      <p:sp>
        <p:nvSpPr>
          <p:cNvPr id="362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What does a double-sized B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arosaurus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neck look like?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3" name="" descr=""/>
          <p:cNvPicPr/>
          <p:nvPr/>
        </p:nvPicPr>
        <p:blipFill>
          <a:blip r:embed="rId2"/>
          <a:stretch/>
        </p:blipFill>
        <p:spPr>
          <a:xfrm>
            <a:off x="4398120" y="1211040"/>
            <a:ext cx="628200" cy="423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9" dur="indefinite" restart="never" nodeType="tmRoot">
          <p:childTnLst>
            <p:seq>
              <p:cTn id="1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The 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 cervical is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from a double-sized 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That might sound familiar.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Amphicoelias fragillimus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is an apocryphal double-sized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Diplodocus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5" name="" descr=""/>
          <p:cNvPicPr/>
          <p:nvPr/>
        </p:nvPicPr>
        <p:blipFill>
          <a:blip r:embed="rId1"/>
          <a:stretch/>
        </p:blipFill>
        <p:spPr>
          <a:xfrm>
            <a:off x="5266080" y="196920"/>
            <a:ext cx="4203720" cy="5343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1" dur="indefinite" restart="never" nodeType="tmRoot">
          <p:childTnLst>
            <p:seq>
              <p:cTn id="1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What does a double-sized 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Diplodocus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look like?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7" name="" descr=""/>
          <p:cNvPicPr/>
          <p:nvPr/>
        </p:nvPicPr>
        <p:blipFill>
          <a:blip r:embed="rId1"/>
          <a:stretch/>
        </p:blipFill>
        <p:spPr>
          <a:xfrm>
            <a:off x="121680" y="1868040"/>
            <a:ext cx="9835200" cy="1932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3" dur="indefinite" restart="never" nodeType="tmRoot">
          <p:childTnLst>
            <p:seq>
              <p:cTn id="1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What does a double-sized 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Diplodocus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look like?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9" name="" descr=""/>
          <p:cNvPicPr/>
          <p:nvPr/>
        </p:nvPicPr>
        <p:blipFill>
          <a:blip r:embed="rId1"/>
          <a:stretch/>
        </p:blipFill>
        <p:spPr>
          <a:xfrm>
            <a:off x="121680" y="1868040"/>
            <a:ext cx="9835200" cy="1932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5" dur="indefinite" restart="never" nodeType="tmRoot">
          <p:childTnLst>
            <p:seq>
              <p:cTn id="1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" descr=""/>
          <p:cNvPicPr/>
          <p:nvPr/>
        </p:nvPicPr>
        <p:blipFill>
          <a:blip r:embed="rId1"/>
          <a:stretch/>
        </p:blipFill>
        <p:spPr>
          <a:xfrm>
            <a:off x="5688720" y="182160"/>
            <a:ext cx="4174560" cy="5307120"/>
          </a:xfrm>
          <a:prstGeom prst="rect">
            <a:avLst/>
          </a:prstGeom>
          <a:ln>
            <a:noFill/>
          </a:ln>
        </p:spPr>
      </p:pic>
      <p:pic>
        <p:nvPicPr>
          <p:cNvPr id="371" name="" descr=""/>
          <p:cNvPicPr/>
          <p:nvPr/>
        </p:nvPicPr>
        <p:blipFill>
          <a:blip r:embed="rId2"/>
          <a:stretch/>
        </p:blipFill>
        <p:spPr>
          <a:xfrm>
            <a:off x="470880" y="2701440"/>
            <a:ext cx="3199680" cy="2160720"/>
          </a:xfrm>
          <a:prstGeom prst="rect">
            <a:avLst/>
          </a:prstGeom>
          <a:ln>
            <a:noFill/>
          </a:ln>
        </p:spPr>
      </p:pic>
      <p:sp>
        <p:nvSpPr>
          <p:cNvPr id="372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Conclusion: sauropods got 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really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big.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”: double-sized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Amphicoelias fragillimus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double-sized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Diplodocus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3" name="" descr=""/>
          <p:cNvPicPr/>
          <p:nvPr/>
        </p:nvPicPr>
        <p:blipFill>
          <a:blip r:embed="rId3"/>
          <a:stretch/>
        </p:blipFill>
        <p:spPr>
          <a:xfrm>
            <a:off x="4110840" y="2011680"/>
            <a:ext cx="1184040" cy="3440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7" dur="indefinite" restart="never" nodeType="tmRoot">
          <p:childTnLst>
            <p:seq>
              <p:cTn id="1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-72000" y="-70200"/>
            <a:ext cx="10236240" cy="6778440"/>
          </a:xfrm>
          <a:prstGeom prst="rect">
            <a:avLst/>
          </a:prstGeom>
          <a:ln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216000" y="216000"/>
            <a:ext cx="9472320" cy="4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 all know what </a:t>
            </a:r>
            <a:r>
              <a:rPr b="1" i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Diplodocus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is like — disappointingly small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180360" y="180360"/>
            <a:ext cx="9599400" cy="4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 all know what </a:t>
            </a:r>
            <a:r>
              <a:rPr b="1" i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Diplodocus</a:t>
            </a:r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is like — disappointingly small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"/>
          <p:cNvSpPr/>
          <p:nvPr/>
        </p:nvSpPr>
        <p:spPr>
          <a:xfrm>
            <a:off x="180000" y="18000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Acknowledgements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Thanks to Brooks Britt for access to BYU collections.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Rick Hunter for access to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Western Paleo's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material.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Dan Brinkman for access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to Yale's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holotype.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5" name="" descr=""/>
          <p:cNvPicPr/>
          <p:nvPr/>
        </p:nvPicPr>
        <p:blipFill>
          <a:blip r:embed="rId1"/>
          <a:stretch/>
        </p:blipFill>
        <p:spPr>
          <a:xfrm>
            <a:off x="4754880" y="1676160"/>
            <a:ext cx="5324400" cy="3993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9" dur="indefinite" restart="never" nodeType="tmRoot">
          <p:childTnLst>
            <p:seq>
              <p:cTn id="1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5320" cy="5664600"/>
          </a:xfrm>
          <a:prstGeom prst="rect">
            <a:avLst/>
          </a:prstGeom>
          <a:ln>
            <a:noFill/>
          </a:ln>
        </p:spPr>
      </p:pic>
      <p:sp>
        <p:nvSpPr>
          <p:cNvPr id="377" name="CustomShape 1"/>
          <p:cNvSpPr/>
          <p:nvPr/>
        </p:nvSpPr>
        <p:spPr>
          <a:xfrm>
            <a:off x="180000" y="180000"/>
            <a:ext cx="9895320" cy="210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5700" spc="-1" strike="noStrike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How big did </a:t>
            </a:r>
            <a:r>
              <a:rPr b="1" i="1" lang="en-US" sz="5700" spc="-1" strike="noStrike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1" lang="en-US" sz="5700" spc="-1" strike="noStrike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get?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8" name="CustomShape 2"/>
          <p:cNvSpPr/>
          <p:nvPr/>
        </p:nvSpPr>
        <p:spPr>
          <a:xfrm>
            <a:off x="6965280" y="3060000"/>
            <a:ext cx="2930400" cy="155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Mathew J. Wedel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Western University of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   </a:t>
            </a:r>
            <a:r>
              <a:rPr b="0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Health Sciences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Pomona, California, USA.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  <a:hlinkClick r:id="rId2"/>
              </a:rPr>
              <a:t>mathew.wedel@gmail.com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CustomShape 3"/>
          <p:cNvSpPr/>
          <p:nvPr/>
        </p:nvSpPr>
        <p:spPr>
          <a:xfrm>
            <a:off x="900000" y="1404000"/>
            <a:ext cx="2832480" cy="1032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Michael P. Taylor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University of Bristol, UK.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  <a:hlinkClick r:id="rId3"/>
              </a:rPr>
              <a:t>dino@miketaylor.org.uk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0" name="CustomShape 4"/>
          <p:cNvSpPr/>
          <p:nvPr/>
        </p:nvSpPr>
        <p:spPr>
          <a:xfrm>
            <a:off x="6972120" y="4833360"/>
            <a:ext cx="1616760" cy="23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Art by John Conway.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1" name="" descr=""/>
          <p:cNvPicPr/>
          <p:nvPr/>
        </p:nvPicPr>
        <p:blipFill>
          <a:blip r:embed="rId4"/>
          <a:stretch/>
        </p:blipFill>
        <p:spPr>
          <a:xfrm>
            <a:off x="182880" y="4846320"/>
            <a:ext cx="638640" cy="638640"/>
          </a:xfrm>
          <a:prstGeom prst="rect">
            <a:avLst/>
          </a:prstGeom>
          <a:ln>
            <a:noFill/>
          </a:ln>
        </p:spPr>
      </p:pic>
      <p:pic>
        <p:nvPicPr>
          <p:cNvPr id="382" name="" descr=""/>
          <p:cNvPicPr/>
          <p:nvPr/>
        </p:nvPicPr>
        <p:blipFill>
          <a:blip r:embed="rId5"/>
          <a:stretch/>
        </p:blipFill>
        <p:spPr>
          <a:xfrm>
            <a:off x="914400" y="4848480"/>
            <a:ext cx="1735920" cy="604440"/>
          </a:xfrm>
          <a:prstGeom prst="rect">
            <a:avLst/>
          </a:prstGeom>
          <a:ln>
            <a:noFill/>
          </a:ln>
        </p:spPr>
      </p:pic>
      <p:sp>
        <p:nvSpPr>
          <p:cNvPr id="383" name="CustomShape 5"/>
          <p:cNvSpPr/>
          <p:nvPr/>
        </p:nvSpPr>
        <p:spPr>
          <a:xfrm>
            <a:off x="426960" y="5017680"/>
            <a:ext cx="566280" cy="78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4000" spc="-1" strike="noStrike">
                <a:solidFill>
                  <a:srgbClr val="99ff66"/>
                </a:solidFill>
                <a:uFill>
                  <a:solidFill>
                    <a:srgbClr val="ffffff"/>
                  </a:solidFill>
                </a:uFill>
                <a:latin typeface="Baghdad"/>
                <a:ea typeface="DejaVu Sans"/>
              </a:rPr>
              <a:t>✓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61" dur="indefinite" restart="never" nodeType="tmRoot">
          <p:childTnLst>
            <p:seq>
              <p:cTn id="1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iming>
    <p:tnLst>
      <p:par>
        <p:cTn id="163" dur="indefinite" restart="never" nodeType="tmRoot">
          <p:childTnLst>
            <p:seq>
              <p:cTn id="1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" descr=""/>
          <p:cNvPicPr/>
          <p:nvPr/>
        </p:nvPicPr>
        <p:blipFill>
          <a:blip r:embed="rId1"/>
          <a:stretch/>
        </p:blipFill>
        <p:spPr>
          <a:xfrm>
            <a:off x="513000" y="1080360"/>
            <a:ext cx="9053280" cy="5668920"/>
          </a:xfrm>
          <a:prstGeom prst="rect">
            <a:avLst/>
          </a:prstGeom>
          <a:ln>
            <a:noFill/>
          </a:ln>
        </p:spPr>
      </p:pic>
      <p:sp>
        <p:nvSpPr>
          <p:cNvPr id="385" name="CustomShape 1"/>
          <p:cNvSpPr/>
          <p:nvPr/>
        </p:nvSpPr>
        <p:spPr>
          <a:xfrm>
            <a:off x="180360" y="180360"/>
            <a:ext cx="8870760" cy="73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Basic anatomy of sauropod cervical vertebrae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6" name="CustomShape 2"/>
          <p:cNvSpPr/>
          <p:nvPr/>
        </p:nvSpPr>
        <p:spPr>
          <a:xfrm>
            <a:off x="2468880" y="4572000"/>
            <a:ext cx="4936320" cy="2924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65" dur="indefinite" restart="never" nodeType="tmRoot">
          <p:childTnLst>
            <p:seq>
              <p:cTn id="1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 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 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It's not easy photographing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 bone this size.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8" name="" descr=""/>
          <p:cNvPicPr/>
          <p:nvPr/>
        </p:nvPicPr>
        <p:blipFill>
          <a:blip r:embed="rId1"/>
          <a:stretch/>
        </p:blipFill>
        <p:spPr>
          <a:xfrm>
            <a:off x="5828400" y="360"/>
            <a:ext cx="4250880" cy="5668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7" dur="indefinite" restart="never" nodeType="tmRoot">
          <p:childTnLst>
            <p:seq>
              <p:cTn id="1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Jim Jensen's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model of the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undistorted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vertebra.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Actually,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really good.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0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7120" cy="5667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9" dur="indefinite" restart="never" nodeType="tmRoot">
          <p:childTnLst>
            <p:seq>
              <p:cTn id="1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Jim Jensen's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model of the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undistorted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vertebra.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Actually,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really good.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2" name="" descr=""/>
          <p:cNvPicPr/>
          <p:nvPr/>
        </p:nvPicPr>
        <p:blipFill>
          <a:blip r:embed="rId1"/>
          <a:stretch/>
        </p:blipFill>
        <p:spPr>
          <a:xfrm>
            <a:off x="5760720" y="0"/>
            <a:ext cx="4318560" cy="5758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1" dur="indefinite" restart="never" nodeType="tmRoot">
          <p:childTnLst>
            <p:seq>
              <p:cTn id="1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BYU 9024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“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Supersaurus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Cervical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Left lateral.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Postzyg facet.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4" name="" descr=""/>
          <p:cNvPicPr/>
          <p:nvPr/>
        </p:nvPicPr>
        <p:blipFill>
          <a:blip r:embed="rId1"/>
          <a:stretch/>
        </p:blipFill>
        <p:spPr>
          <a:xfrm>
            <a:off x="2520360" y="0"/>
            <a:ext cx="7557120" cy="5667120"/>
          </a:xfrm>
          <a:prstGeom prst="rect">
            <a:avLst/>
          </a:prstGeom>
          <a:ln>
            <a:noFill/>
          </a:ln>
        </p:spPr>
      </p:pic>
      <p:sp>
        <p:nvSpPr>
          <p:cNvPr id="395" name="CustomShape 2"/>
          <p:cNvSpPr/>
          <p:nvPr/>
        </p:nvSpPr>
        <p:spPr>
          <a:xfrm>
            <a:off x="8070120" y="1892520"/>
            <a:ext cx="1453680" cy="1453680"/>
          </a:xfrm>
          <a:prstGeom prst="ellipse">
            <a:avLst/>
          </a:prstGeom>
          <a:noFill/>
          <a:ln w="36720">
            <a:solidFill>
              <a:srgbClr val="00ff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73" dur="indefinite" restart="never" nodeType="tmRoot">
          <p:childTnLst>
            <p:seq>
              <p:cTn id="1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Bruhathkayosaurus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: the world's biggest titanosaur?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5" dur="indefinite" restart="never" nodeType="tmRoot">
          <p:childTnLst>
            <p:seq>
              <p:cTn id="1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Bruhathkayosaurus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: the world's biggest titanosaur?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Yadagiri and Ayyasami 1989.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8" name="" descr=""/>
          <p:cNvPicPr/>
          <p:nvPr/>
        </p:nvPicPr>
        <p:blipFill>
          <a:blip r:embed="rId1"/>
          <a:stretch/>
        </p:blipFill>
        <p:spPr>
          <a:xfrm>
            <a:off x="209880" y="738720"/>
            <a:ext cx="9659160" cy="4191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7" dur="indefinite" restart="never" nodeType="tmRoot">
          <p:childTnLst>
            <p:seq>
              <p:cTn id="1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180360" y="180360"/>
            <a:ext cx="6581880" cy="43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But did 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Barosaurus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get </a:t>
            </a:r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really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big?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0" y="1127160"/>
            <a:ext cx="10075320" cy="3411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Bruhathkayosaurus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: the world's biggest titanosaur?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Yadagiri and Ayyasami 1989.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0" name="" descr=""/>
          <p:cNvPicPr/>
          <p:nvPr/>
        </p:nvPicPr>
        <p:blipFill>
          <a:blip r:embed="rId1"/>
          <a:stretch/>
        </p:blipFill>
        <p:spPr>
          <a:xfrm>
            <a:off x="209880" y="738720"/>
            <a:ext cx="9659160" cy="4191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9" dur="indefinite" restart="never" nodeType="tmRoot">
          <p:childTnLst>
            <p:seq>
              <p:cTn id="1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Bruhathkayosaurus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: the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world's biggest titanosaur?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2" name="" descr=""/>
          <p:cNvPicPr/>
          <p:nvPr/>
        </p:nvPicPr>
        <p:blipFill>
          <a:blip r:embed="rId1"/>
          <a:stretch/>
        </p:blipFill>
        <p:spPr>
          <a:xfrm>
            <a:off x="4493520" y="0"/>
            <a:ext cx="5585760" cy="5668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1" dur="indefinite" restart="never" nodeType="tmRoot">
          <p:childTnLst>
            <p:seq>
              <p:cTn id="1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Bruhathkayosaurus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: the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world's biggest titanosaur?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4" name="" descr=""/>
          <p:cNvPicPr/>
          <p:nvPr/>
        </p:nvPicPr>
        <p:blipFill>
          <a:blip r:embed="rId1"/>
          <a:stretch/>
        </p:blipFill>
        <p:spPr>
          <a:xfrm>
            <a:off x="4607280" y="0"/>
            <a:ext cx="5472000" cy="5668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3" dur="indefinite" restart="never" nodeType="tmRoot">
          <p:childTnLst>
            <p:seq>
              <p:cTn id="1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Bruhathkayosaurus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: the world's biggest titanosaur?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6" name="" descr=""/>
          <p:cNvPicPr/>
          <p:nvPr/>
        </p:nvPicPr>
        <p:blipFill>
          <a:blip r:embed="rId1"/>
          <a:stretch/>
        </p:blipFill>
        <p:spPr>
          <a:xfrm>
            <a:off x="256320" y="982080"/>
            <a:ext cx="9566640" cy="3705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5" dur="indefinite" restart="never" nodeType="tmRoot">
          <p:childTnLst>
            <p:seq>
              <p:cTn id="1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Bruhathkayosaurus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Actual life restoration.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2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(Found on the wall at BYU.)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8" name="" descr=""/>
          <p:cNvPicPr/>
          <p:nvPr/>
        </p:nvPicPr>
        <p:blipFill>
          <a:blip r:embed="rId1"/>
          <a:stretch/>
        </p:blipFill>
        <p:spPr>
          <a:xfrm>
            <a:off x="5943600" y="0"/>
            <a:ext cx="4135680" cy="5632560"/>
          </a:xfrm>
          <a:prstGeom prst="rect">
            <a:avLst/>
          </a:prstGeom>
          <a:ln>
            <a:noFill/>
          </a:ln>
        </p:spPr>
      </p:pic>
      <p:sp>
        <p:nvSpPr>
          <p:cNvPr id="409" name="CustomShape 2"/>
          <p:cNvSpPr/>
          <p:nvPr/>
        </p:nvSpPr>
        <p:spPr>
          <a:xfrm>
            <a:off x="4599720" y="5303520"/>
            <a:ext cx="1616760" cy="23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Art by Bob Nicholls.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87" dur="indefinite" restart="never" nodeType="tmRoot">
          <p:childTnLst>
            <p:seq>
              <p:cTn id="1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181440" y="182160"/>
            <a:ext cx="96908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Bruhathkayosaurus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: the world's biggest titanosaur?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Bruhathkayosaurus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tibia: 200 cm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Argentinosaurus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tibia: 155 cm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(based on 155 cm fibula)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200/155 = 1.29 × longer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If isometrically similar,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1.29</a:t>
            </a:r>
            <a:r>
              <a:rPr b="0" lang="en-US" sz="2400" spc="-1" strike="noStrike" baseline="101000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3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= 2.15 × more massive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If </a:t>
            </a:r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Argentinosaurus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massed 73 tonnes (Mazzetta et al. 2004)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i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Bruhathkayosaurus</a:t>
            </a:r>
            <a:r>
              <a:rPr b="0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 may have massed 2.15 × 73 = </a:t>
            </a:r>
            <a:r>
              <a:rPr b="1" lang="en-US" sz="2400" spc="-1" strike="noStrike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DejaVu Sans"/>
              </a:rPr>
              <a:t>147 tonnes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1" name="" descr=""/>
          <p:cNvPicPr/>
          <p:nvPr/>
        </p:nvPicPr>
        <p:blipFill>
          <a:blip r:embed="rId1"/>
          <a:stretch/>
        </p:blipFill>
        <p:spPr>
          <a:xfrm>
            <a:off x="5212080" y="982080"/>
            <a:ext cx="4610880" cy="1785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9" dur="indefinite" restart="never" nodeType="tmRoot">
          <p:childTnLst>
            <p:seq>
              <p:cTn id="1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5143</TotalTime>
  <Application>LibreOffice/5.2.0.4$MacOSX_X86_64 LibreOffice_project/066b007f5ebcc236395c7d282ba488bca6720265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2016-08-15T00:05:22Z</dcterms:created>
  <dc:creator>Mike Taylor</dc:creator>
  <dc:description/>
  <dc:language>en-US</dc:language>
  <cp:lastModifiedBy>Mike Taylor</cp:lastModifiedBy>
  <dcterms:modified xsi:type="dcterms:W3CDTF">2016-08-24T22:36:55Z</dcterms:modified>
  <cp:revision>90</cp:revision>
  <dc:subject/>
  <dc:title/>
</cp:coreProperties>
</file>